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02" r:id="rId2"/>
    <p:sldId id="460" r:id="rId3"/>
    <p:sldId id="532" r:id="rId4"/>
    <p:sldId id="533" r:id="rId5"/>
    <p:sldId id="461" r:id="rId6"/>
    <p:sldId id="471" r:id="rId7"/>
    <p:sldId id="524" r:id="rId8"/>
    <p:sldId id="525" r:id="rId9"/>
    <p:sldId id="472" r:id="rId10"/>
    <p:sldId id="473" r:id="rId11"/>
    <p:sldId id="480" r:id="rId12"/>
    <p:sldId id="529" r:id="rId13"/>
    <p:sldId id="530" r:id="rId14"/>
    <p:sldId id="531" r:id="rId15"/>
    <p:sldId id="490" r:id="rId16"/>
    <p:sldId id="526" r:id="rId17"/>
    <p:sldId id="527" r:id="rId18"/>
    <p:sldId id="528" r:id="rId19"/>
    <p:sldId id="485" r:id="rId20"/>
    <p:sldId id="503" r:id="rId21"/>
    <p:sldId id="486" r:id="rId22"/>
    <p:sldId id="487" r:id="rId23"/>
    <p:sldId id="505" r:id="rId24"/>
    <p:sldId id="504" r:id="rId25"/>
    <p:sldId id="488" r:id="rId26"/>
    <p:sldId id="506" r:id="rId27"/>
    <p:sldId id="489" r:id="rId28"/>
  </p:sldIdLst>
  <p:sldSz cx="9144000" cy="6858000" type="screen4x3"/>
  <p:notesSz cx="6858000" cy="9144000"/>
  <p:defaultTextStyle>
    <a:defPPr>
      <a:defRPr lang="cs-CZ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FF00"/>
    <a:srgbClr val="FF9966"/>
    <a:srgbClr val="FF9900"/>
    <a:srgbClr val="FF0000"/>
    <a:srgbClr val="FF66FF"/>
    <a:srgbClr val="FFCC66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0" autoAdjust="0"/>
    <p:restoredTop sz="97283" autoAdjust="0"/>
  </p:normalViewPr>
  <p:slideViewPr>
    <p:cSldViewPr>
      <p:cViewPr varScale="1">
        <p:scale>
          <a:sx n="87" d="100"/>
          <a:sy n="87" d="100"/>
        </p:scale>
        <p:origin x="1171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E9929-9672-4B90-A1DC-A24A3FF49668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658063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B4D99-550A-4BF4-99D5-1B59F0AD6A16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0061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92838D-4A77-45E7-9D4E-247BDCAAE44C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741989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119330-C1AB-4DDD-93F7-A6422C7AC113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5297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9AECF3-9FBB-4B52-94B3-1D7294D59BA2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562878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29631C-E444-4CCE-ABC6-07B74B374974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055404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22EE54-94A5-4BEE-966F-62024054EFFF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58478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02CA2E-0CF1-49B6-82DF-3371F9037B71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4213174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9E2891-F3ED-4269-B8D5-591867C30761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975259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C1A700-6625-4A2F-8F2B-A5B2FD5F6FBD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392659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cs-CZ" alt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77248C-236F-4D2A-9483-3B2DA1ABD5BF}" type="slidenum">
              <a:rPr lang="cs-CZ" altLang="cs-CZ"/>
              <a:pPr/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36954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/>
              <a:t>Klepnutím lze upravit styl předlohy nadpisů.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/>
              <a:t>Klepnutím lze upravit styly předlohy textu.</a:t>
            </a:r>
          </a:p>
          <a:p>
            <a:pPr lvl="1"/>
            <a:r>
              <a:rPr lang="cs-CZ" altLang="cs-CZ"/>
              <a:t>Druhá úroveň</a:t>
            </a:r>
          </a:p>
          <a:p>
            <a:pPr lvl="2"/>
            <a:r>
              <a:rPr lang="cs-CZ" altLang="cs-CZ"/>
              <a:t>Třetí úroveň</a:t>
            </a:r>
          </a:p>
          <a:p>
            <a:pPr lvl="3"/>
            <a:r>
              <a:rPr lang="cs-CZ" altLang="cs-CZ"/>
              <a:t>Čtvrtá úroveň</a:t>
            </a:r>
          </a:p>
          <a:p>
            <a:pPr lvl="4"/>
            <a:r>
              <a:rPr lang="cs-CZ" altLang="cs-CZ"/>
              <a:t>Pátá úroveň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cs-CZ" altLang="cs-CZ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cs-CZ" altLang="cs-CZ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013CC98-E2DD-484F-9576-6EB29012E87D}" type="slidenum">
              <a:rPr lang="cs-CZ" altLang="cs-CZ"/>
              <a:pPr/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10.m4a"/><Relationship Id="rId7" Type="http://schemas.openxmlformats.org/officeDocument/2006/relationships/image" Target="../media/image16.png"/><Relationship Id="rId12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w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16.m4a"/><Relationship Id="rId7" Type="http://schemas.openxmlformats.org/officeDocument/2006/relationships/image" Target="../media/image25.png"/><Relationship Id="rId2" Type="http://schemas.microsoft.com/office/2007/relationships/media" Target="../media/media16.m4a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audio" Target="../media/media18.m4a"/><Relationship Id="rId7" Type="http://schemas.openxmlformats.org/officeDocument/2006/relationships/image" Target="../media/image15.wmf"/><Relationship Id="rId2" Type="http://schemas.microsoft.com/office/2007/relationships/media" Target="../media/media18.m4a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9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9.bin"/><Relationship Id="rId3" Type="http://schemas.openxmlformats.org/officeDocument/2006/relationships/audio" Target="../media/media19.m4a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9.wmf"/><Relationship Id="rId2" Type="http://schemas.microsoft.com/office/2007/relationships/media" Target="../media/media19.m4a"/><Relationship Id="rId16" Type="http://schemas.openxmlformats.org/officeDocument/2006/relationships/image" Target="../media/image1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5" Type="http://schemas.openxmlformats.org/officeDocument/2006/relationships/image" Target="../media/image28.png"/><Relationship Id="rId10" Type="http://schemas.openxmlformats.org/officeDocument/2006/relationships/image" Target="../media/image18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0.png"/><Relationship Id="rId3" Type="http://schemas.openxmlformats.org/officeDocument/2006/relationships/audio" Target="../media/media21.m4a"/><Relationship Id="rId17" Type="http://schemas.openxmlformats.org/officeDocument/2006/relationships/image" Target="../media/image59.png"/><Relationship Id="rId2" Type="http://schemas.microsoft.com/office/2007/relationships/media" Target="../media/media21.m4a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0.bin"/><Relationship Id="rId15" Type="http://schemas.openxmlformats.org/officeDocument/2006/relationships/image" Target="../media/image57.png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1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3" Type="http://schemas.openxmlformats.org/officeDocument/2006/relationships/audio" Target="../media/media22.m4a"/><Relationship Id="rId7" Type="http://schemas.openxmlformats.org/officeDocument/2006/relationships/image" Target="../media/image22.wmf"/><Relationship Id="rId17" Type="http://schemas.openxmlformats.org/officeDocument/2006/relationships/image" Target="../media/image1.png"/><Relationship Id="rId2" Type="http://schemas.microsoft.com/office/2007/relationships/media" Target="../media/media22.m4a"/><Relationship Id="rId16" Type="http://schemas.openxmlformats.org/officeDocument/2006/relationships/image" Target="../media/image67.png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3.jpeg"/><Relationship Id="rId15" Type="http://schemas.openxmlformats.org/officeDocument/2006/relationships/image" Target="../media/image66.png"/><Relationship Id="rId4" Type="http://schemas.openxmlformats.org/officeDocument/2006/relationships/slideLayout" Target="../slideLayouts/slideLayout2.xml"/><Relationship Id="rId1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5.png"/><Relationship Id="rId3" Type="http://schemas.openxmlformats.org/officeDocument/2006/relationships/audio" Target="../media/media23.m4a"/><Relationship Id="rId7" Type="http://schemas.openxmlformats.org/officeDocument/2006/relationships/image" Target="../media/image290.png"/><Relationship Id="rId12" Type="http://schemas.openxmlformats.org/officeDocument/2006/relationships/image" Target="../media/image34.png"/><Relationship Id="rId2" Type="http://schemas.microsoft.com/office/2007/relationships/media" Target="../media/media23.m4a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4.wmf"/><Relationship Id="rId11" Type="http://schemas.openxmlformats.org/officeDocument/2006/relationships/image" Target="../media/image33.png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10.png"/><Relationship Id="rId1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audio" Target="../media/media24.m4a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1.png"/><Relationship Id="rId2" Type="http://schemas.microsoft.com/office/2007/relationships/media" Target="../media/media24.m4a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wmf"/><Relationship Id="rId11" Type="http://schemas.openxmlformats.org/officeDocument/2006/relationships/image" Target="../media/image39.png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7.wmf"/><Relationship Id="rId4" Type="http://schemas.openxmlformats.org/officeDocument/2006/relationships/slideLayout" Target="../slideLayouts/slideLayout1.xml"/><Relationship Id="rId9" Type="http://schemas.openxmlformats.org/officeDocument/2006/relationships/oleObject" Target="../embeddings/oleObject2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audio" Target="../media/media25.m4a"/><Relationship Id="rId7" Type="http://schemas.openxmlformats.org/officeDocument/2006/relationships/oleObject" Target="../embeddings/oleObject27.bin"/><Relationship Id="rId2" Type="http://schemas.microsoft.com/office/2007/relationships/media" Target="../media/media25.m4a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8.w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2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4.m4a"/><Relationship Id="rId7" Type="http://schemas.openxmlformats.org/officeDocument/2006/relationships/image" Target="../media/image3.wmf"/><Relationship Id="rId2" Type="http://schemas.microsoft.com/office/2007/relationships/media" Target="../media/media4.m4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audio" Target="../media/media5.m4a"/><Relationship Id="rId7" Type="http://schemas.openxmlformats.org/officeDocument/2006/relationships/oleObject" Target="../embeddings/oleObject4.bin"/><Relationship Id="rId2" Type="http://schemas.microsoft.com/office/2007/relationships/media" Target="../media/media5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9.bin"/><Relationship Id="rId3" Type="http://schemas.openxmlformats.org/officeDocument/2006/relationships/audio" Target="../media/media7.m4a"/><Relationship Id="rId7" Type="http://schemas.openxmlformats.org/officeDocument/2006/relationships/oleObject" Target="../embeddings/oleObject6.bin"/><Relationship Id="rId12" Type="http://schemas.openxmlformats.org/officeDocument/2006/relationships/image" Target="../media/image9.wmf"/><Relationship Id="rId17" Type="http://schemas.openxmlformats.org/officeDocument/2006/relationships/image" Target="../media/image1.png"/><Relationship Id="rId2" Type="http://schemas.microsoft.com/office/2007/relationships/media" Target="../media/media7.m4a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image" Target="../media/image12.png"/><Relationship Id="rId10" Type="http://schemas.openxmlformats.org/officeDocument/2006/relationships/image" Target="../media/image8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audio" Target="../media/media9.m4a"/><Relationship Id="rId7" Type="http://schemas.openxmlformats.org/officeDocument/2006/relationships/oleObject" Target="../embeddings/oleObject11.bin"/><Relationship Id="rId2" Type="http://schemas.microsoft.com/office/2007/relationships/media" Target="../media/media9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obsah 2"/>
          <p:cNvSpPr>
            <a:spLocks noGrp="1"/>
          </p:cNvSpPr>
          <p:nvPr>
            <p:ph idx="1"/>
          </p:nvPr>
        </p:nvSpPr>
        <p:spPr>
          <a:xfrm>
            <a:off x="-468560" y="0"/>
            <a:ext cx="9721080" cy="6858000"/>
          </a:xfrm>
          <a:solidFill>
            <a:schemeClr val="accent1"/>
          </a:solidFill>
        </p:spPr>
        <p:txBody>
          <a:bodyPr/>
          <a:lstStyle/>
          <a:p>
            <a:pPr marL="0" indent="0" algn="ctr">
              <a:buFontTx/>
              <a:buNone/>
              <a:defRPr/>
            </a:pPr>
            <a:endParaRPr lang="cs-CZ" altLang="cs-CZ" sz="4400" dirty="0">
              <a:latin typeface="Cooper Black" panose="0208090404030B020404" pitchFamily="18" charset="0"/>
              <a:cs typeface="Arabic Typesetting" panose="03020402040406030203" pitchFamily="66" charset="-78"/>
            </a:endParaRPr>
          </a:p>
          <a:p>
            <a:pPr marL="0" indent="0" algn="ctr">
              <a:buFontTx/>
              <a:buNone/>
              <a:defRPr/>
            </a:pPr>
            <a:endParaRPr lang="cs-CZ" altLang="cs-CZ" sz="4400" dirty="0">
              <a:latin typeface="Cooper Black" panose="0208090404030B020404" pitchFamily="18" charset="0"/>
              <a:cs typeface="Arabic Typesetting" panose="03020402040406030203" pitchFamily="66" charset="-78"/>
            </a:endParaRPr>
          </a:p>
          <a:p>
            <a:pPr marL="0" indent="0" algn="ctr">
              <a:buFontTx/>
              <a:buNone/>
              <a:defRPr/>
            </a:pPr>
            <a:r>
              <a:rPr lang="cs-CZ" altLang="cs-CZ" sz="4400" dirty="0">
                <a:latin typeface="Cooper Black" panose="0208090404030B020404" pitchFamily="18" charset="0"/>
                <a:cs typeface="Arabic Typesetting" panose="03020402040406030203" pitchFamily="66" charset="-78"/>
              </a:rPr>
              <a:t>Chemie pro bioin</a:t>
            </a:r>
            <a:r>
              <a:rPr lang="cs-CZ" altLang="cs-CZ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  <a:cs typeface="Arabic Typesetting" panose="03020402040406030203" pitchFamily="66" charset="-78"/>
              </a:rPr>
              <a:t>ž</a:t>
            </a:r>
            <a:r>
              <a:rPr lang="cs-CZ" altLang="cs-CZ" sz="4400" dirty="0">
                <a:latin typeface="Cooper Black" panose="0208090404030B020404" pitchFamily="18" charset="0"/>
                <a:cs typeface="Arabic Typesetting" panose="03020402040406030203" pitchFamily="66" charset="-78"/>
              </a:rPr>
              <a:t>enýrství</a:t>
            </a:r>
          </a:p>
          <a:p>
            <a:pPr marL="0" indent="0" algn="ctr">
              <a:buFontTx/>
              <a:buNone/>
              <a:defRPr/>
            </a:pPr>
            <a:endParaRPr lang="cs-CZ" altLang="cs-CZ" sz="4400" dirty="0">
              <a:latin typeface="Cooper Black" panose="0208090404030B020404" pitchFamily="18" charset="0"/>
              <a:cs typeface="Arabic Typesetting" panose="03020402040406030203" pitchFamily="66" charset="-78"/>
            </a:endParaRPr>
          </a:p>
          <a:p>
            <a:pPr marL="0" indent="0" algn="ctr">
              <a:buFontTx/>
              <a:buNone/>
              <a:defRPr/>
            </a:pPr>
            <a:r>
              <a:rPr lang="cs-CZ" altLang="cs-CZ" sz="4400" dirty="0">
                <a:cs typeface="Arabic Typesetting" panose="03020402040406030203" pitchFamily="66" charset="-78"/>
              </a:rPr>
              <a:t>Elektrolýza, elektrochemický potenciál, elektrody</a:t>
            </a:r>
          </a:p>
        </p:txBody>
      </p:sp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3AB93079-2483-4979-9254-7C4A6A133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/>
              <a:t>Elektrolýza </a:t>
            </a:r>
          </a:p>
        </p:txBody>
      </p:sp>
      <p:sp>
        <p:nvSpPr>
          <p:cNvPr id="264195" name="Text Box 3"/>
          <p:cNvSpPr txBox="1">
            <a:spLocks noChangeArrowheads="1"/>
          </p:cNvSpPr>
          <p:nvPr/>
        </p:nvSpPr>
        <p:spPr bwMode="auto">
          <a:xfrm>
            <a:off x="505251" y="1245027"/>
            <a:ext cx="804605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Příklad: Kolik kWh je třeba k rozkladu 1kg vody při napětí 12 V?</a:t>
            </a:r>
          </a:p>
        </p:txBody>
      </p:sp>
      <p:graphicFrame>
        <p:nvGraphicFramePr>
          <p:cNvPr id="26419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010046"/>
              </p:ext>
            </p:extLst>
          </p:nvPr>
        </p:nvGraphicFramePr>
        <p:xfrm>
          <a:off x="611560" y="2887956"/>
          <a:ext cx="3122613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81" name="Rovnice" r:id="rId5" imgW="1346040" imgH="393480" progId="Equation.3">
                  <p:embed/>
                </p:oleObj>
              </mc:Choice>
              <mc:Fallback>
                <p:oleObj name="Rovnice" r:id="rId5" imgW="1346040" imgH="39348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887956"/>
                        <a:ext cx="3122613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ovéPole 1"/>
              <p:cNvSpPr txBox="1"/>
              <p:nvPr/>
            </p:nvSpPr>
            <p:spPr>
              <a:xfrm>
                <a:off x="574252" y="3848652"/>
                <a:ext cx="2879763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𝑚𝑧𝐹</m:t>
                          </m:r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2" name="TextovéPo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52" y="3848652"/>
                <a:ext cx="2879763" cy="6890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ovéPole 2"/>
              <p:cNvSpPr txBox="1"/>
              <p:nvPr/>
            </p:nvSpPr>
            <p:spPr>
              <a:xfrm>
                <a:off x="220356" y="4725144"/>
                <a:ext cx="8928992" cy="13023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=12∙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</m:t>
                              </m:r>
                            </m:den>
                          </m:f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∙1000∙1∙1,602∙</m:t>
                          </m:r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−19</m:t>
                              </m:r>
                            </m:sup>
                          </m:s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∙6,023∙</m:t>
                          </m:r>
                          <m:sSup>
                            <m:sSup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23</m:t>
                              </m:r>
                            </m:sup>
                          </m:sSup>
                        </m:num>
                        <m:den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=1,29∙</m:t>
                      </m:r>
                      <m:sSup>
                        <m:sSup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𝑊𝑠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=35,7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𝑘𝑊h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" name="TextovéPo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56" y="4725144"/>
                <a:ext cx="8928992" cy="1302344"/>
              </a:xfrm>
              <a:prstGeom prst="rect">
                <a:avLst/>
              </a:prstGeom>
              <a:blipFill rotWithShape="0">
                <a:blip r:embed="rId8"/>
                <a:stretch>
                  <a:fillRect b="-233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ovéPole 3"/>
              <p:cNvSpPr txBox="1"/>
              <p:nvPr/>
            </p:nvSpPr>
            <p:spPr>
              <a:xfrm>
                <a:off x="558534" y="2121460"/>
                <a:ext cx="28540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 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𝑚𝑜𝑙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4" name="TextovéPo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34" y="2121460"/>
                <a:ext cx="2854051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923" r="-1709" b="-3770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ovéPole 4"/>
              <p:cNvSpPr txBox="1"/>
              <p:nvPr/>
            </p:nvSpPr>
            <p:spPr>
              <a:xfrm>
                <a:off x="4427984" y="1886140"/>
                <a:ext cx="309634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𝑚𝑜𝑙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5" name="TextovéPo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1886140"/>
                <a:ext cx="3096344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ovéPole 5"/>
              <p:cNvSpPr txBox="1"/>
              <p:nvPr/>
            </p:nvSpPr>
            <p:spPr>
              <a:xfrm>
                <a:off x="4788024" y="2372866"/>
                <a:ext cx="25050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cs-C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𝑚𝑜𝑙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6" name="TextovéPol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372866"/>
                <a:ext cx="2505045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946" r="-1946" b="-3770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Nahraný zvuk">
            <a:hlinkClick r:id="" action="ppaction://media"/>
            <a:extLst>
              <a:ext uri="{FF2B5EF4-FFF2-40B4-BE49-F238E27FC236}">
                <a16:creationId xmlns:a16="http://schemas.microsoft.com/office/drawing/2014/main" id="{11C10E1C-3BBF-49FD-B00A-D508119428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/>
              <a:t>Iontové rovnováhy na fázovém rozhraní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4859338" y="2395538"/>
            <a:ext cx="2376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 err="1"/>
              <a:t>Fe</a:t>
            </a:r>
            <a:r>
              <a:rPr lang="cs-CZ" altLang="cs-CZ" dirty="0"/>
              <a:t> </a:t>
            </a:r>
            <a:r>
              <a:rPr lang="cs-CZ" altLang="cs-CZ" dirty="0">
                <a:sym typeface="Symbol" panose="05050102010706020507" pitchFamily="18" charset="2"/>
              </a:rPr>
              <a:t> Fe</a:t>
            </a:r>
            <a:r>
              <a:rPr lang="cs-CZ" altLang="cs-CZ" baseline="30000" dirty="0">
                <a:sym typeface="Symbol" panose="05050102010706020507" pitchFamily="18" charset="2"/>
              </a:rPr>
              <a:t>2+</a:t>
            </a:r>
            <a:r>
              <a:rPr lang="cs-CZ" altLang="cs-CZ" dirty="0">
                <a:sym typeface="Symbol" panose="05050102010706020507" pitchFamily="18" charset="2"/>
              </a:rPr>
              <a:t> + e</a:t>
            </a:r>
            <a:r>
              <a:rPr lang="cs-CZ" altLang="cs-CZ" baseline="30000" dirty="0">
                <a:sym typeface="Symbol" panose="05050102010706020507" pitchFamily="18" charset="2"/>
              </a:rPr>
              <a:t>-</a:t>
            </a:r>
          </a:p>
        </p:txBody>
      </p:sp>
      <p:grpSp>
        <p:nvGrpSpPr>
          <p:cNvPr id="271364" name="Group 4"/>
          <p:cNvGrpSpPr>
            <a:grpSpLocks/>
          </p:cNvGrpSpPr>
          <p:nvPr/>
        </p:nvGrpSpPr>
        <p:grpSpPr bwMode="auto">
          <a:xfrm>
            <a:off x="827584" y="1700808"/>
            <a:ext cx="3529012" cy="3529012"/>
            <a:chOff x="657" y="1207"/>
            <a:chExt cx="2223" cy="2223"/>
          </a:xfrm>
        </p:grpSpPr>
        <p:sp>
          <p:nvSpPr>
            <p:cNvPr id="271365" name="Rectangle 5"/>
            <p:cNvSpPr>
              <a:spLocks noChangeArrowheads="1"/>
            </p:cNvSpPr>
            <p:nvPr/>
          </p:nvSpPr>
          <p:spPr bwMode="auto">
            <a:xfrm>
              <a:off x="657" y="2069"/>
              <a:ext cx="2223" cy="13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66" name="Freeform 6"/>
            <p:cNvSpPr>
              <a:spLocks/>
            </p:cNvSpPr>
            <p:nvPr/>
          </p:nvSpPr>
          <p:spPr bwMode="auto">
            <a:xfrm>
              <a:off x="657" y="1706"/>
              <a:ext cx="2223" cy="1724"/>
            </a:xfrm>
            <a:custGeom>
              <a:avLst/>
              <a:gdLst>
                <a:gd name="T0" fmla="*/ 0 w 2223"/>
                <a:gd name="T1" fmla="*/ 0 h 1724"/>
                <a:gd name="T2" fmla="*/ 0 w 2223"/>
                <a:gd name="T3" fmla="*/ 1724 h 1724"/>
                <a:gd name="T4" fmla="*/ 2223 w 2223"/>
                <a:gd name="T5" fmla="*/ 1724 h 1724"/>
                <a:gd name="T6" fmla="*/ 2223 w 2223"/>
                <a:gd name="T7" fmla="*/ 0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3" h="1724">
                  <a:moveTo>
                    <a:pt x="0" y="0"/>
                  </a:moveTo>
                  <a:lnTo>
                    <a:pt x="0" y="1724"/>
                  </a:lnTo>
                  <a:lnTo>
                    <a:pt x="2223" y="1724"/>
                  </a:lnTo>
                  <a:lnTo>
                    <a:pt x="2223" y="0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71367" name="Text Box 7"/>
            <p:cNvSpPr txBox="1">
              <a:spLocks noChangeArrowheads="1"/>
            </p:cNvSpPr>
            <p:nvPr/>
          </p:nvSpPr>
          <p:spPr bwMode="auto">
            <a:xfrm>
              <a:off x="2154" y="3097"/>
              <a:ext cx="7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dirty="0"/>
                <a:t>FeSO</a:t>
              </a:r>
              <a:r>
                <a:rPr lang="cs-CZ" altLang="cs-CZ" baseline="-25000" dirty="0"/>
                <a:t>4</a:t>
              </a:r>
              <a:r>
                <a:rPr lang="cs-CZ" altLang="cs-CZ" dirty="0"/>
                <a:t> </a:t>
              </a:r>
            </a:p>
          </p:txBody>
        </p:sp>
        <p:sp>
          <p:nvSpPr>
            <p:cNvPr id="271368" name="Rectangle 8"/>
            <p:cNvSpPr>
              <a:spLocks noChangeArrowheads="1"/>
            </p:cNvSpPr>
            <p:nvPr/>
          </p:nvSpPr>
          <p:spPr bwMode="auto">
            <a:xfrm>
              <a:off x="1111" y="1207"/>
              <a:ext cx="363" cy="1860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69" name="Text Box 9"/>
            <p:cNvSpPr txBox="1">
              <a:spLocks noChangeArrowheads="1"/>
            </p:cNvSpPr>
            <p:nvPr/>
          </p:nvSpPr>
          <p:spPr bwMode="auto">
            <a:xfrm>
              <a:off x="1111" y="1328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dirty="0" err="1"/>
                <a:t>Fe</a:t>
              </a:r>
              <a:endParaRPr lang="cs-CZ" altLang="cs-CZ" dirty="0"/>
            </a:p>
          </p:txBody>
        </p:sp>
        <p:sp>
          <p:nvSpPr>
            <p:cNvPr id="271370" name="Oval 10"/>
            <p:cNvSpPr>
              <a:spLocks noChangeArrowheads="1"/>
            </p:cNvSpPr>
            <p:nvPr/>
          </p:nvSpPr>
          <p:spPr bwMode="auto">
            <a:xfrm>
              <a:off x="1508" y="2185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71" name="Oval 11"/>
            <p:cNvSpPr>
              <a:spLocks noChangeArrowheads="1"/>
            </p:cNvSpPr>
            <p:nvPr/>
          </p:nvSpPr>
          <p:spPr bwMode="auto">
            <a:xfrm>
              <a:off x="1517" y="2383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72" name="Oval 12"/>
            <p:cNvSpPr>
              <a:spLocks noChangeArrowheads="1"/>
            </p:cNvSpPr>
            <p:nvPr/>
          </p:nvSpPr>
          <p:spPr bwMode="auto">
            <a:xfrm>
              <a:off x="1519" y="2568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73" name="Oval 13"/>
            <p:cNvSpPr>
              <a:spLocks noChangeArrowheads="1"/>
            </p:cNvSpPr>
            <p:nvPr/>
          </p:nvSpPr>
          <p:spPr bwMode="auto">
            <a:xfrm>
              <a:off x="1519" y="2749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74" name="Oval 14"/>
            <p:cNvSpPr>
              <a:spLocks noChangeArrowheads="1"/>
            </p:cNvSpPr>
            <p:nvPr/>
          </p:nvSpPr>
          <p:spPr bwMode="auto">
            <a:xfrm>
              <a:off x="1519" y="2931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75" name="Oval 15"/>
            <p:cNvSpPr>
              <a:spLocks noChangeArrowheads="1"/>
            </p:cNvSpPr>
            <p:nvPr/>
          </p:nvSpPr>
          <p:spPr bwMode="auto">
            <a:xfrm>
              <a:off x="1519" y="3112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76" name="Oval 16"/>
            <p:cNvSpPr>
              <a:spLocks noChangeArrowheads="1"/>
            </p:cNvSpPr>
            <p:nvPr/>
          </p:nvSpPr>
          <p:spPr bwMode="auto">
            <a:xfrm>
              <a:off x="1338" y="3113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77" name="Oval 17"/>
            <p:cNvSpPr>
              <a:spLocks noChangeArrowheads="1"/>
            </p:cNvSpPr>
            <p:nvPr/>
          </p:nvSpPr>
          <p:spPr bwMode="auto">
            <a:xfrm>
              <a:off x="972" y="2196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78" name="Oval 18"/>
            <p:cNvSpPr>
              <a:spLocks noChangeArrowheads="1"/>
            </p:cNvSpPr>
            <p:nvPr/>
          </p:nvSpPr>
          <p:spPr bwMode="auto">
            <a:xfrm>
              <a:off x="975" y="2387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79" name="Oval 19"/>
            <p:cNvSpPr>
              <a:spLocks noChangeArrowheads="1"/>
            </p:cNvSpPr>
            <p:nvPr/>
          </p:nvSpPr>
          <p:spPr bwMode="auto">
            <a:xfrm>
              <a:off x="975" y="2568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80" name="Oval 20"/>
            <p:cNvSpPr>
              <a:spLocks noChangeArrowheads="1"/>
            </p:cNvSpPr>
            <p:nvPr/>
          </p:nvSpPr>
          <p:spPr bwMode="auto">
            <a:xfrm>
              <a:off x="975" y="2750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81" name="Oval 21"/>
            <p:cNvSpPr>
              <a:spLocks noChangeArrowheads="1"/>
            </p:cNvSpPr>
            <p:nvPr/>
          </p:nvSpPr>
          <p:spPr bwMode="auto">
            <a:xfrm>
              <a:off x="975" y="2931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82" name="Oval 22"/>
            <p:cNvSpPr>
              <a:spLocks noChangeArrowheads="1"/>
            </p:cNvSpPr>
            <p:nvPr/>
          </p:nvSpPr>
          <p:spPr bwMode="auto">
            <a:xfrm>
              <a:off x="1661" y="2124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83" name="Oval 23"/>
            <p:cNvSpPr>
              <a:spLocks noChangeArrowheads="1"/>
            </p:cNvSpPr>
            <p:nvPr/>
          </p:nvSpPr>
          <p:spPr bwMode="auto">
            <a:xfrm>
              <a:off x="1928" y="2150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84" name="Oval 24"/>
            <p:cNvSpPr>
              <a:spLocks noChangeArrowheads="1"/>
            </p:cNvSpPr>
            <p:nvPr/>
          </p:nvSpPr>
          <p:spPr bwMode="auto">
            <a:xfrm>
              <a:off x="748" y="2432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85" name="Oval 25"/>
            <p:cNvSpPr>
              <a:spLocks noChangeArrowheads="1"/>
            </p:cNvSpPr>
            <p:nvPr/>
          </p:nvSpPr>
          <p:spPr bwMode="auto">
            <a:xfrm>
              <a:off x="2200" y="2614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86" name="Oval 26"/>
            <p:cNvSpPr>
              <a:spLocks noChangeArrowheads="1"/>
            </p:cNvSpPr>
            <p:nvPr/>
          </p:nvSpPr>
          <p:spPr bwMode="auto">
            <a:xfrm>
              <a:off x="975" y="3112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87" name="Oval 27"/>
            <p:cNvSpPr>
              <a:spLocks noChangeArrowheads="1"/>
            </p:cNvSpPr>
            <p:nvPr/>
          </p:nvSpPr>
          <p:spPr bwMode="auto">
            <a:xfrm>
              <a:off x="1156" y="3112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88" name="Oval 28"/>
            <p:cNvSpPr>
              <a:spLocks noChangeArrowheads="1"/>
            </p:cNvSpPr>
            <p:nvPr/>
          </p:nvSpPr>
          <p:spPr bwMode="auto">
            <a:xfrm>
              <a:off x="1429" y="3294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89" name="Oval 29"/>
            <p:cNvSpPr>
              <a:spLocks noChangeArrowheads="1"/>
            </p:cNvSpPr>
            <p:nvPr/>
          </p:nvSpPr>
          <p:spPr bwMode="auto">
            <a:xfrm>
              <a:off x="1791" y="2477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90" name="Oval 30"/>
            <p:cNvSpPr>
              <a:spLocks noChangeArrowheads="1"/>
            </p:cNvSpPr>
            <p:nvPr/>
          </p:nvSpPr>
          <p:spPr bwMode="auto">
            <a:xfrm>
              <a:off x="2018" y="2931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91" name="Oval 31"/>
            <p:cNvSpPr>
              <a:spLocks noChangeArrowheads="1"/>
            </p:cNvSpPr>
            <p:nvPr/>
          </p:nvSpPr>
          <p:spPr bwMode="auto">
            <a:xfrm>
              <a:off x="1701" y="2795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92" name="Oval 32"/>
            <p:cNvSpPr>
              <a:spLocks noChangeArrowheads="1"/>
            </p:cNvSpPr>
            <p:nvPr/>
          </p:nvSpPr>
          <p:spPr bwMode="auto">
            <a:xfrm>
              <a:off x="1701" y="3022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93" name="Oval 33"/>
            <p:cNvSpPr>
              <a:spLocks noChangeArrowheads="1"/>
            </p:cNvSpPr>
            <p:nvPr/>
          </p:nvSpPr>
          <p:spPr bwMode="auto">
            <a:xfrm>
              <a:off x="2562" y="2976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94" name="Oval 34"/>
            <p:cNvSpPr>
              <a:spLocks noChangeArrowheads="1"/>
            </p:cNvSpPr>
            <p:nvPr/>
          </p:nvSpPr>
          <p:spPr bwMode="auto">
            <a:xfrm>
              <a:off x="2311" y="2257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95" name="Oval 35"/>
            <p:cNvSpPr>
              <a:spLocks noChangeArrowheads="1"/>
            </p:cNvSpPr>
            <p:nvPr/>
          </p:nvSpPr>
          <p:spPr bwMode="auto">
            <a:xfrm>
              <a:off x="839" y="2659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96" name="Oval 36"/>
            <p:cNvSpPr>
              <a:spLocks noChangeArrowheads="1"/>
            </p:cNvSpPr>
            <p:nvPr/>
          </p:nvSpPr>
          <p:spPr bwMode="auto">
            <a:xfrm>
              <a:off x="749" y="3067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97" name="Oval 37"/>
            <p:cNvSpPr>
              <a:spLocks noChangeArrowheads="1"/>
            </p:cNvSpPr>
            <p:nvPr/>
          </p:nvSpPr>
          <p:spPr bwMode="auto">
            <a:xfrm>
              <a:off x="816" y="2137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98" name="Oval 38"/>
            <p:cNvSpPr>
              <a:spLocks noChangeArrowheads="1"/>
            </p:cNvSpPr>
            <p:nvPr/>
          </p:nvSpPr>
          <p:spPr bwMode="auto">
            <a:xfrm>
              <a:off x="2290" y="2855"/>
              <a:ext cx="90" cy="9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1399" name="Text Box 39"/>
            <p:cNvSpPr txBox="1">
              <a:spLocks noChangeArrowheads="1"/>
            </p:cNvSpPr>
            <p:nvPr/>
          </p:nvSpPr>
          <p:spPr bwMode="auto">
            <a:xfrm>
              <a:off x="1202" y="1584"/>
              <a:ext cx="227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cs-CZ" altLang="cs-CZ"/>
                <a:t>-</a:t>
              </a:r>
            </a:p>
            <a:p>
              <a:r>
                <a:rPr lang="cs-CZ" altLang="cs-CZ"/>
                <a:t>-</a:t>
              </a:r>
            </a:p>
            <a:p>
              <a:r>
                <a:rPr lang="cs-CZ" altLang="cs-CZ"/>
                <a:t>-</a:t>
              </a:r>
            </a:p>
            <a:p>
              <a:r>
                <a:rPr lang="cs-CZ" altLang="cs-CZ"/>
                <a:t>-</a:t>
              </a:r>
            </a:p>
            <a:p>
              <a:r>
                <a:rPr lang="cs-CZ" altLang="cs-CZ"/>
                <a:t>-</a:t>
              </a:r>
            </a:p>
            <a:p>
              <a:r>
                <a:rPr lang="cs-CZ" altLang="cs-CZ"/>
                <a:t>-</a:t>
              </a:r>
            </a:p>
          </p:txBody>
        </p:sp>
        <p:sp>
          <p:nvSpPr>
            <p:cNvPr id="271400" name="Text Box 40"/>
            <p:cNvSpPr txBox="1">
              <a:spLocks noChangeArrowheads="1"/>
            </p:cNvSpPr>
            <p:nvPr/>
          </p:nvSpPr>
          <p:spPr bwMode="auto">
            <a:xfrm>
              <a:off x="1973" y="2296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</a:t>
              </a:r>
            </a:p>
          </p:txBody>
        </p:sp>
      </p:grpSp>
      <p:sp>
        <p:nvSpPr>
          <p:cNvPr id="271401" name="Text Box 41"/>
          <p:cNvSpPr txBox="1">
            <a:spLocks noChangeArrowheads="1"/>
          </p:cNvSpPr>
          <p:nvPr/>
        </p:nvSpPr>
        <p:spPr bwMode="auto">
          <a:xfrm>
            <a:off x="4859338" y="3357563"/>
            <a:ext cx="30257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Iontová rovnováha na fázovém rozhraní </a:t>
            </a:r>
          </a:p>
        </p:txBody>
      </p:sp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24C3C62A-5F43-4DBE-BE11-38B1A6F716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Elektrická dvojvrstva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55576" y="1721446"/>
            <a:ext cx="3538537" cy="3533775"/>
            <a:chOff x="657" y="1220"/>
            <a:chExt cx="2229" cy="2226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657" y="2069"/>
              <a:ext cx="2223" cy="13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663" y="1722"/>
              <a:ext cx="2223" cy="1724"/>
            </a:xfrm>
            <a:custGeom>
              <a:avLst/>
              <a:gdLst>
                <a:gd name="T0" fmla="*/ 0 w 2223"/>
                <a:gd name="T1" fmla="*/ 0 h 1724"/>
                <a:gd name="T2" fmla="*/ 0 w 2223"/>
                <a:gd name="T3" fmla="*/ 1724 h 1724"/>
                <a:gd name="T4" fmla="*/ 2223 w 2223"/>
                <a:gd name="T5" fmla="*/ 1724 h 1724"/>
                <a:gd name="T6" fmla="*/ 2223 w 2223"/>
                <a:gd name="T7" fmla="*/ 0 h 1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3" h="1724">
                  <a:moveTo>
                    <a:pt x="0" y="0"/>
                  </a:moveTo>
                  <a:lnTo>
                    <a:pt x="0" y="1724"/>
                  </a:lnTo>
                  <a:lnTo>
                    <a:pt x="2223" y="1724"/>
                  </a:lnTo>
                  <a:lnTo>
                    <a:pt x="2223" y="0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154" y="3097"/>
              <a:ext cx="5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dirty="0"/>
                <a:t>H</a:t>
              </a:r>
              <a:r>
                <a:rPr lang="cs-CZ" altLang="cs-CZ" baseline="-25000" dirty="0"/>
                <a:t>2</a:t>
              </a:r>
              <a:r>
                <a:rPr lang="cs-CZ" altLang="cs-CZ" dirty="0"/>
                <a:t>O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116" y="1220"/>
              <a:ext cx="363" cy="186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1111" y="1328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dirty="0" err="1"/>
                <a:t>Zn</a:t>
              </a:r>
              <a:endParaRPr lang="cs-CZ" altLang="cs-CZ" dirty="0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1474" y="2268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475" y="2431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1468" y="2588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>
              <a:off x="1472" y="2759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484" y="2927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1457" y="3067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1315" y="3075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1019" y="2243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1021" y="2392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1021" y="2546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021" y="2714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021" y="2873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475" y="2104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1026" y="3027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1140" y="3077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1026" y="2094"/>
              <a:ext cx="90" cy="91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1202" y="1584"/>
              <a:ext cx="227" cy="1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cs-CZ" altLang="cs-CZ" dirty="0"/>
                <a:t>-</a:t>
              </a:r>
            </a:p>
            <a:p>
              <a:r>
                <a:rPr lang="cs-CZ" altLang="cs-CZ" dirty="0"/>
                <a:t>-</a:t>
              </a:r>
            </a:p>
            <a:p>
              <a:r>
                <a:rPr lang="cs-CZ" altLang="cs-CZ" dirty="0"/>
                <a:t>-</a:t>
              </a:r>
            </a:p>
            <a:p>
              <a:r>
                <a:rPr lang="cs-CZ" altLang="cs-CZ" dirty="0"/>
                <a:t>-</a:t>
              </a:r>
            </a:p>
            <a:p>
              <a:r>
                <a:rPr lang="cs-CZ" altLang="cs-CZ" dirty="0"/>
                <a:t>-</a:t>
              </a:r>
            </a:p>
            <a:p>
              <a:r>
                <a:rPr lang="cs-CZ" altLang="cs-CZ" dirty="0"/>
                <a:t>-</a:t>
              </a:r>
            </a:p>
          </p:txBody>
        </p:sp>
        <p:sp>
          <p:nvSpPr>
            <p:cNvPr id="41" name="Text Box 40"/>
            <p:cNvSpPr txBox="1">
              <a:spLocks noChangeArrowheads="1"/>
            </p:cNvSpPr>
            <p:nvPr/>
          </p:nvSpPr>
          <p:spPr bwMode="auto">
            <a:xfrm>
              <a:off x="1973" y="2296"/>
              <a:ext cx="3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cs-CZ" altLang="cs-CZ" dirty="0"/>
            </a:p>
          </p:txBody>
        </p:sp>
      </p:grp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5013250" y="1722343"/>
            <a:ext cx="3673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rovnováha: kov x voda</a:t>
            </a:r>
          </a:p>
        </p:txBody>
      </p:sp>
      <p:sp>
        <p:nvSpPr>
          <p:cNvPr id="43" name="Text Box 41"/>
          <p:cNvSpPr txBox="1">
            <a:spLocks noChangeArrowheads="1"/>
          </p:cNvSpPr>
          <p:nvPr/>
        </p:nvSpPr>
        <p:spPr bwMode="auto">
          <a:xfrm>
            <a:off x="4572000" y="2977404"/>
            <a:ext cx="439248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vnitřní vrstva (nabitý povrch) - součást pevné fáze na povrchu o tloušťce jednoho iontu (plocha nese el. náboj)</a:t>
            </a:r>
          </a:p>
        </p:txBody>
      </p:sp>
      <p:sp>
        <p:nvSpPr>
          <p:cNvPr id="44" name="Text Box 41"/>
          <p:cNvSpPr txBox="1">
            <a:spLocks noChangeArrowheads="1"/>
          </p:cNvSpPr>
          <p:nvPr/>
        </p:nvSpPr>
        <p:spPr bwMode="auto">
          <a:xfrm>
            <a:off x="4654476" y="4741665"/>
            <a:ext cx="409398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vnější vrstva - nabitý povrch přitahuje </a:t>
            </a:r>
            <a:r>
              <a:rPr lang="cs-CZ" altLang="cs-CZ" dirty="0" err="1"/>
              <a:t>protiionty</a:t>
            </a:r>
            <a:r>
              <a:rPr lang="cs-CZ" altLang="cs-CZ" dirty="0"/>
              <a:t>, které neutralizují jeho náboj</a:t>
            </a:r>
          </a:p>
        </p:txBody>
      </p:sp>
      <p:sp>
        <p:nvSpPr>
          <p:cNvPr id="30" name="Text Box 41"/>
          <p:cNvSpPr txBox="1">
            <a:spLocks noChangeArrowheads="1"/>
          </p:cNvSpPr>
          <p:nvPr/>
        </p:nvSpPr>
        <p:spPr bwMode="auto">
          <a:xfrm>
            <a:off x="5224673" y="2211034"/>
            <a:ext cx="30871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potenciálový rozdíl</a:t>
            </a:r>
          </a:p>
        </p:txBody>
      </p:sp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7C072013-B951-4A24-A0E6-E7B39C89A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4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Elektrická dvojvrstva</a:t>
            </a:r>
            <a:endParaRPr lang="cs-CZ" sz="3200" dirty="0"/>
          </a:p>
        </p:txBody>
      </p:sp>
      <p:sp>
        <p:nvSpPr>
          <p:cNvPr id="4" name="Text Box 103"/>
          <p:cNvSpPr txBox="1">
            <a:spLocks noChangeArrowheads="1"/>
          </p:cNvSpPr>
          <p:nvPr/>
        </p:nvSpPr>
        <p:spPr bwMode="auto">
          <a:xfrm>
            <a:off x="561833" y="2260144"/>
            <a:ext cx="8200954" cy="19389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i="1" dirty="0"/>
              <a:t>Elektrolytický rozpouštěcí tlak </a:t>
            </a:r>
            <a:r>
              <a:rPr lang="cs-CZ" altLang="cs-CZ" dirty="0"/>
              <a:t>– síla, která uvolňuje kationty z kovu do roztoku</a:t>
            </a:r>
          </a:p>
          <a:p>
            <a:pPr>
              <a:spcBef>
                <a:spcPct val="50000"/>
              </a:spcBef>
            </a:pPr>
            <a:r>
              <a:rPr lang="cs-CZ" altLang="cs-CZ" dirty="0"/>
              <a:t>velký rozpouštěcí tlak – méně ušlechtilé kovy</a:t>
            </a:r>
          </a:p>
          <a:p>
            <a:pPr>
              <a:spcBef>
                <a:spcPct val="50000"/>
              </a:spcBef>
            </a:pPr>
            <a:r>
              <a:rPr lang="cs-CZ" altLang="cs-CZ" dirty="0"/>
              <a:t>malý rozpouštěcí tlak – ušlechtilé kovy</a:t>
            </a:r>
          </a:p>
        </p:txBody>
      </p:sp>
      <p:sp>
        <p:nvSpPr>
          <p:cNvPr id="5" name="Text Box 103"/>
          <p:cNvSpPr txBox="1">
            <a:spLocks noChangeArrowheads="1"/>
          </p:cNvSpPr>
          <p:nvPr/>
        </p:nvSpPr>
        <p:spPr bwMode="auto">
          <a:xfrm>
            <a:off x="637821" y="1196752"/>
            <a:ext cx="8048979" cy="83099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– výsledek působení elektrolytického rozpouštěcího tlaku a osmotického tlaku na rozhraní elektroda - elektrolyt</a:t>
            </a:r>
          </a:p>
        </p:txBody>
      </p:sp>
      <p:sp>
        <p:nvSpPr>
          <p:cNvPr id="6" name="Text Box 103"/>
          <p:cNvSpPr txBox="1">
            <a:spLocks noChangeArrowheads="1"/>
          </p:cNvSpPr>
          <p:nvPr/>
        </p:nvSpPr>
        <p:spPr bwMode="auto">
          <a:xfrm>
            <a:off x="591483" y="4437112"/>
            <a:ext cx="8200954" cy="19389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i="1" dirty="0"/>
              <a:t>Osmotický tlak </a:t>
            </a:r>
            <a:r>
              <a:rPr lang="cs-CZ" altLang="cs-CZ" dirty="0"/>
              <a:t>– tlak iontů kovu již přítomných v elektrolytu (působí proti rozpouštěcímu tlaku)</a:t>
            </a:r>
          </a:p>
          <a:p>
            <a:pPr>
              <a:spcBef>
                <a:spcPct val="50000"/>
              </a:spcBef>
            </a:pPr>
            <a:r>
              <a:rPr lang="cs-CZ" altLang="cs-CZ" dirty="0"/>
              <a:t>- usazuje ionty z roztoku na elektrodu (do krystal. mřížky)</a:t>
            </a:r>
          </a:p>
          <a:p>
            <a:pPr>
              <a:spcBef>
                <a:spcPct val="50000"/>
              </a:spcBef>
            </a:pPr>
            <a:r>
              <a:rPr lang="cs-CZ" altLang="cs-CZ" dirty="0"/>
              <a:t>- brání uvolňování kationtů z elektrody</a:t>
            </a:r>
          </a:p>
        </p:txBody>
      </p:sp>
      <p:pic>
        <p:nvPicPr>
          <p:cNvPr id="3" name="Nahraný zvuk">
            <a:hlinkClick r:id="" action="ppaction://media"/>
            <a:extLst>
              <a:ext uri="{FF2B5EF4-FFF2-40B4-BE49-F238E27FC236}">
                <a16:creationId xmlns:a16="http://schemas.microsoft.com/office/drawing/2014/main" id="{4580C64E-221F-4703-BDD8-36F84CB7A0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9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Elektrická dvojvrstva</a:t>
            </a:r>
            <a:endParaRPr lang="cs-CZ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pro obsah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504056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cs-CZ" sz="2400" i="1" dirty="0"/>
                  <a:t>Méně ušlechtilý kov</a:t>
                </a:r>
              </a:p>
              <a:p>
                <a:pPr>
                  <a:buFontTx/>
                  <a:buChar char="-"/>
                </a:pPr>
                <a:r>
                  <a:rPr lang="cs-CZ" sz="2400" dirty="0"/>
                  <a:t>kationty kovu přecházejí do elektrolytu</a:t>
                </a:r>
              </a:p>
              <a:p>
                <a:pPr>
                  <a:buFontTx/>
                  <a:buChar char="-"/>
                </a:pPr>
                <a:r>
                  <a:rPr lang="cs-CZ" sz="2400" dirty="0"/>
                  <a:t>elektroda se nabíjí záporně – přitahuje k sobě kationty z elektrolytu </a:t>
                </a:r>
                <a14:m>
                  <m:oMath xmlns:m="http://schemas.openxmlformats.org/officeDocument/2006/math">
                    <m:r>
                      <a:rPr lang="cs-CZ" altLang="cs-C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cs-CZ" sz="2400" dirty="0"/>
                  <a:t>  vznik dvojvrstvy</a:t>
                </a:r>
              </a:p>
              <a:p>
                <a:pPr marL="0" indent="0">
                  <a:buNone/>
                </a:pPr>
                <a:endParaRPr lang="cs-CZ" sz="2400" dirty="0"/>
              </a:p>
              <a:p>
                <a:pPr marL="0" indent="0">
                  <a:buNone/>
                </a:pPr>
                <a:r>
                  <a:rPr lang="cs-CZ" sz="2400" i="1" dirty="0"/>
                  <a:t>Ušlechtilý kov</a:t>
                </a:r>
              </a:p>
              <a:p>
                <a:pPr>
                  <a:buFontTx/>
                  <a:buChar char="-"/>
                </a:pPr>
                <a:r>
                  <a:rPr lang="cs-CZ" sz="2400" dirty="0"/>
                  <a:t>kationty kovu z roztoku se vylučují na elektrodě</a:t>
                </a:r>
              </a:p>
              <a:p>
                <a:pPr>
                  <a:buFontTx/>
                  <a:buChar char="-"/>
                </a:pPr>
                <a:r>
                  <a:rPr lang="cs-CZ" sz="2400" dirty="0"/>
                  <a:t>elektroda se nabíjí kladně – přitahuje k sobě záporně nabité ionty </a:t>
                </a:r>
                <a14:m>
                  <m:oMath xmlns:m="http://schemas.openxmlformats.org/officeDocument/2006/math">
                    <m:r>
                      <a:rPr lang="cs-CZ" altLang="cs-C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cs-CZ" sz="2400" dirty="0"/>
                  <a:t>  vznik dvojvrstvy</a:t>
                </a:r>
              </a:p>
              <a:p>
                <a:pPr>
                  <a:buFontTx/>
                  <a:buChar char="-"/>
                </a:pPr>
                <a:endParaRPr lang="cs-CZ" sz="2400" dirty="0"/>
              </a:p>
              <a:p>
                <a:pPr marL="0" indent="0">
                  <a:buNone/>
                </a:pPr>
                <a:r>
                  <a:rPr lang="cs-CZ" sz="2000" dirty="0" err="1"/>
                  <a:t>Beketova</a:t>
                </a:r>
                <a:r>
                  <a:rPr lang="cs-CZ" sz="2000" dirty="0"/>
                  <a:t> řada kovů – stupnice ušlechtilosti kovů – udává na jaký potenciál (-,+) se daný kov v roztoku své soli nabíjí</a:t>
                </a:r>
              </a:p>
              <a:p>
                <a:pPr marL="0" indent="0">
                  <a:buNone/>
                </a:pPr>
                <a:endParaRPr lang="cs-CZ" sz="2400" dirty="0"/>
              </a:p>
            </p:txBody>
          </p:sp>
        </mc:Choice>
        <mc:Fallback xmlns="">
          <p:sp>
            <p:nvSpPr>
              <p:cNvPr id="3" name="Zástupný symbol pro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5040560"/>
              </a:xfrm>
              <a:blipFill>
                <a:blip r:embed="rId4"/>
                <a:stretch>
                  <a:fillRect l="-1111" t="-846" r="-148" b="-12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Nahraný zvuk">
            <a:hlinkClick r:id="" action="ppaction://media"/>
            <a:extLst>
              <a:ext uri="{FF2B5EF4-FFF2-40B4-BE49-F238E27FC236}">
                <a16:creationId xmlns:a16="http://schemas.microsoft.com/office/drawing/2014/main" id="{5F8E534A-14D6-4489-BBC0-FA4FEB5B70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4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/>
              <a:t>Standardní elektrodové potenciály</a:t>
            </a:r>
          </a:p>
        </p:txBody>
      </p:sp>
      <p:graphicFrame>
        <p:nvGraphicFramePr>
          <p:cNvPr id="281788" name="Group 188"/>
          <p:cNvGraphicFramePr>
            <a:graphicFrameLocks noGrp="1"/>
          </p:cNvGraphicFramePr>
          <p:nvPr/>
        </p:nvGraphicFramePr>
        <p:xfrm>
          <a:off x="468313" y="1484313"/>
          <a:ext cx="7920037" cy="3949700"/>
        </p:xfrm>
        <a:graphic>
          <a:graphicData uri="http://schemas.openxmlformats.org/drawingml/2006/table">
            <a:tbl>
              <a:tblPr/>
              <a:tblGrid>
                <a:gridCol w="7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8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26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86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</a:rPr>
                        <a:t>j</a:t>
                      </a:r>
                      <a:r>
                        <a:rPr kumimoji="0" lang="cs-CZ" altLang="cs-CZ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(V)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</a:rPr>
                        <a:t>j</a:t>
                      </a: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(V)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</a:rPr>
                        <a:t>j</a:t>
                      </a: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(V)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</a:rPr>
                        <a:t>j</a:t>
                      </a: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(V)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anose="05050102010706020507" pitchFamily="18" charset="2"/>
                        </a:rPr>
                        <a:t>j</a:t>
                      </a: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(V)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Li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-3,01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-2,71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Zn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-0,76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Ni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-0,23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Cu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0,52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Rb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-2,98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Mg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-2,38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Ga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-0,52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Sn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-0,14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Hg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0,80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Cs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-2,92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Ti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-1,75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Fe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-0,44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Pb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-0,13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Ag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0,80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1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-2,92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Be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-1,70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Cd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-0,40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-0,003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Pd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0,83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-2,92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Al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-1,66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-0,34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Ir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1,00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1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-2,84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Mn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-1,05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-0,27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Cu</a:t>
                      </a:r>
                      <a:r>
                        <a:rPr kumimoji="0" lang="cs-CZ" altLang="cs-CZ" sz="2000" b="0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2+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cs-CZ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0,34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2000" b="0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cs-CZ" altLang="cs-CZ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97371457-D63F-4BD5-B3FA-3C81E68E2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Elektrochemický potenciál</a:t>
            </a:r>
            <a:endParaRPr lang="cs-CZ" sz="3200" dirty="0"/>
          </a:p>
        </p:txBody>
      </p:sp>
      <p:sp>
        <p:nvSpPr>
          <p:cNvPr id="4" name="Text Box 103"/>
          <p:cNvSpPr txBox="1">
            <a:spLocks noChangeArrowheads="1"/>
          </p:cNvSpPr>
          <p:nvPr/>
        </p:nvSpPr>
        <p:spPr bwMode="auto">
          <a:xfrm>
            <a:off x="545510" y="1226516"/>
            <a:ext cx="804897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i="1" dirty="0"/>
              <a:t>Elektrický potenciál </a:t>
            </a:r>
            <a:r>
              <a:rPr lang="cs-CZ" altLang="cs-CZ" dirty="0"/>
              <a:t>– práce potřebná k přenesení náboje 1C z nekonečné vzdálenosti přes elektrolyt do vnitřku kovové elektrody.</a:t>
            </a:r>
          </a:p>
        </p:txBody>
      </p:sp>
      <p:graphicFrame>
        <p:nvGraphicFramePr>
          <p:cNvPr id="5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682839"/>
              </p:ext>
            </p:extLst>
          </p:nvPr>
        </p:nvGraphicFramePr>
        <p:xfrm>
          <a:off x="3995936" y="2223195"/>
          <a:ext cx="187007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64" name="Rovnice" r:id="rId5" imgW="736560" imgH="228600" progId="Equation.3">
                  <p:embed/>
                </p:oleObj>
              </mc:Choice>
              <mc:Fallback>
                <p:oleObj name="Rovnice" r:id="rId5" imgW="736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936" y="2223195"/>
                        <a:ext cx="1870075" cy="5794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01"/>
          <p:cNvSpPr txBox="1">
            <a:spLocks noChangeArrowheads="1"/>
          </p:cNvSpPr>
          <p:nvPr/>
        </p:nvSpPr>
        <p:spPr bwMode="auto">
          <a:xfrm>
            <a:off x="5501462" y="2775202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Vnitřní</a:t>
            </a:r>
          </a:p>
        </p:txBody>
      </p:sp>
      <p:sp>
        <p:nvSpPr>
          <p:cNvPr id="7" name="Text Box 100"/>
          <p:cNvSpPr txBox="1">
            <a:spLocks noChangeArrowheads="1"/>
          </p:cNvSpPr>
          <p:nvPr/>
        </p:nvSpPr>
        <p:spPr bwMode="auto">
          <a:xfrm>
            <a:off x="4172437" y="2780836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Vnější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ovéPole 7"/>
              <p:cNvSpPr txBox="1"/>
              <p:nvPr/>
            </p:nvSpPr>
            <p:spPr>
              <a:xfrm>
                <a:off x="562364" y="3463425"/>
                <a:ext cx="3238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</m:oMath>
                  </m:oMathPara>
                </a14:m>
                <a:endParaRPr lang="cs-CZ" b="1" dirty="0"/>
              </a:p>
            </p:txBody>
          </p:sp>
        </mc:Choice>
        <mc:Fallback xmlns="">
          <p:sp>
            <p:nvSpPr>
              <p:cNvPr id="8" name="TextovéPol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64" y="3463425"/>
                <a:ext cx="323807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189" r="-32075" b="-3770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ovéPole 8"/>
              <p:cNvSpPr txBox="1"/>
              <p:nvPr/>
            </p:nvSpPr>
            <p:spPr>
              <a:xfrm>
                <a:off x="569717" y="5036100"/>
                <a:ext cx="286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𝝌</m:t>
                      </m:r>
                    </m:oMath>
                  </m:oMathPara>
                </a14:m>
                <a:endParaRPr lang="cs-CZ" b="1" dirty="0"/>
              </a:p>
            </p:txBody>
          </p:sp>
        </mc:Choice>
        <mc:Fallback xmlns="">
          <p:sp>
            <p:nvSpPr>
              <p:cNvPr id="9" name="TextovéPol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17" y="5036100"/>
                <a:ext cx="28693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0833" r="-20833" b="-2459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100"/>
              <p:cNvSpPr txBox="1">
                <a:spLocks noChangeArrowheads="1"/>
              </p:cNvSpPr>
              <p:nvPr/>
            </p:nvSpPr>
            <p:spPr bwMode="auto">
              <a:xfrm>
                <a:off x="856654" y="3385224"/>
                <a:ext cx="7626273" cy="1384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Tx/>
                  <a:buChar char="-"/>
                </a:pPr>
                <a:r>
                  <a:rPr lang="cs-CZ" altLang="cs-CZ" dirty="0"/>
                  <a:t>práce potřebná k přenesení náboje z nekonečna do těsné blízkosti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altLang="cs-CZ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altLang="cs-C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cs-CZ" altLang="cs-CZ" b="0" i="1" smtClean="0">
                            <a:latin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cs-CZ" altLang="cs-CZ" dirty="0"/>
                  <a:t> m) kovové fáze</a:t>
                </a:r>
              </a:p>
              <a:p>
                <a:pPr marL="342900" indent="-342900">
                  <a:spcBef>
                    <a:spcPct val="50000"/>
                  </a:spcBef>
                  <a:buFontTx/>
                  <a:buChar char="-"/>
                </a:pPr>
                <a:r>
                  <a:rPr lang="cs-CZ" altLang="cs-CZ" dirty="0"/>
                  <a:t>dána nábojem iontů elektrické dvojvrstvy</a:t>
                </a:r>
              </a:p>
            </p:txBody>
          </p:sp>
        </mc:Choice>
        <mc:Fallback xmlns="">
          <p:sp>
            <p:nvSpPr>
              <p:cNvPr id="10" name="Text 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6654" y="3385224"/>
                <a:ext cx="7626273" cy="1384995"/>
              </a:xfrm>
              <a:prstGeom prst="rect">
                <a:avLst/>
              </a:prstGeom>
              <a:blipFill rotWithShape="0">
                <a:blip r:embed="rId9"/>
                <a:stretch>
                  <a:fillRect l="-1119" t="-3070" r="-560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Box 100"/>
          <p:cNvSpPr txBox="1">
            <a:spLocks noChangeArrowheads="1"/>
          </p:cNvSpPr>
          <p:nvPr/>
        </p:nvSpPr>
        <p:spPr bwMode="auto">
          <a:xfrm>
            <a:off x="890712" y="5036100"/>
            <a:ext cx="770377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cs-CZ" altLang="cs-CZ" dirty="0"/>
              <a:t>dána přenosem náboje přes fázové rozhraní z elektrolytu do kovové fáze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cs-CZ" altLang="cs-CZ" dirty="0"/>
              <a:t>určena kvalitou povrchu kovu – povrchové dipóly</a:t>
            </a:r>
          </a:p>
        </p:txBody>
      </p:sp>
      <p:pic>
        <p:nvPicPr>
          <p:cNvPr id="3" name="Nahraný zvuk">
            <a:hlinkClick r:id="" action="ppaction://media"/>
            <a:extLst>
              <a:ext uri="{FF2B5EF4-FFF2-40B4-BE49-F238E27FC236}">
                <a16:creationId xmlns:a16="http://schemas.microsoft.com/office/drawing/2014/main" id="{8BA0AE91-BC87-4B99-BC07-DA96172F58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5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Elektrochemický potenciál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430062" y="3212976"/>
            <a:ext cx="4464496" cy="2515418"/>
            <a:chOff x="137" y="1130"/>
            <a:chExt cx="2562" cy="1438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137" y="1207"/>
              <a:ext cx="2562" cy="1361"/>
              <a:chOff x="0" y="935"/>
              <a:chExt cx="2562" cy="1361"/>
            </a:xfrm>
          </p:grpSpPr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>
                <a:off x="521" y="935"/>
                <a:ext cx="2041" cy="1361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0" y="935"/>
                <a:ext cx="521" cy="1361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10" name="Oval 8"/>
              <p:cNvSpPr>
                <a:spLocks noChangeArrowheads="1"/>
              </p:cNvSpPr>
              <p:nvPr/>
            </p:nvSpPr>
            <p:spPr bwMode="auto">
              <a:xfrm>
                <a:off x="885" y="1117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11" name="Oval 9"/>
              <p:cNvSpPr>
                <a:spLocks noChangeArrowheads="1"/>
              </p:cNvSpPr>
              <p:nvPr/>
            </p:nvSpPr>
            <p:spPr bwMode="auto">
              <a:xfrm>
                <a:off x="295" y="1207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12" name="Oval 10"/>
              <p:cNvSpPr>
                <a:spLocks noChangeArrowheads="1"/>
              </p:cNvSpPr>
              <p:nvPr/>
            </p:nvSpPr>
            <p:spPr bwMode="auto">
              <a:xfrm>
                <a:off x="1202" y="1480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13" name="Oval 11"/>
              <p:cNvSpPr>
                <a:spLocks noChangeArrowheads="1"/>
              </p:cNvSpPr>
              <p:nvPr/>
            </p:nvSpPr>
            <p:spPr bwMode="auto">
              <a:xfrm>
                <a:off x="793" y="1525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14" name="Oval 12"/>
              <p:cNvSpPr>
                <a:spLocks noChangeArrowheads="1"/>
              </p:cNvSpPr>
              <p:nvPr/>
            </p:nvSpPr>
            <p:spPr bwMode="auto">
              <a:xfrm>
                <a:off x="2426" y="1752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295" y="1071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16" name="Oval 14"/>
              <p:cNvSpPr>
                <a:spLocks noChangeArrowheads="1"/>
              </p:cNvSpPr>
              <p:nvPr/>
            </p:nvSpPr>
            <p:spPr bwMode="auto">
              <a:xfrm>
                <a:off x="749" y="1207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17" name="Oval 15"/>
              <p:cNvSpPr>
                <a:spLocks noChangeArrowheads="1"/>
              </p:cNvSpPr>
              <p:nvPr/>
            </p:nvSpPr>
            <p:spPr bwMode="auto">
              <a:xfrm>
                <a:off x="703" y="1888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18" name="Oval 16"/>
              <p:cNvSpPr>
                <a:spLocks noChangeArrowheads="1"/>
              </p:cNvSpPr>
              <p:nvPr/>
            </p:nvSpPr>
            <p:spPr bwMode="auto">
              <a:xfrm>
                <a:off x="749" y="2024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auto">
              <a:xfrm>
                <a:off x="748" y="981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auto">
              <a:xfrm>
                <a:off x="657" y="1480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auto">
              <a:xfrm>
                <a:off x="748" y="2160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22" name="Oval 20"/>
              <p:cNvSpPr>
                <a:spLocks noChangeArrowheads="1"/>
              </p:cNvSpPr>
              <p:nvPr/>
            </p:nvSpPr>
            <p:spPr bwMode="auto">
              <a:xfrm>
                <a:off x="885" y="2024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23" name="Oval 21"/>
              <p:cNvSpPr>
                <a:spLocks noChangeArrowheads="1"/>
              </p:cNvSpPr>
              <p:nvPr/>
            </p:nvSpPr>
            <p:spPr bwMode="auto">
              <a:xfrm>
                <a:off x="1292" y="1797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24" name="Oval 22"/>
              <p:cNvSpPr>
                <a:spLocks noChangeArrowheads="1"/>
              </p:cNvSpPr>
              <p:nvPr/>
            </p:nvSpPr>
            <p:spPr bwMode="auto">
              <a:xfrm>
                <a:off x="885" y="1389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25" name="Oval 23"/>
              <p:cNvSpPr>
                <a:spLocks noChangeArrowheads="1"/>
              </p:cNvSpPr>
              <p:nvPr/>
            </p:nvSpPr>
            <p:spPr bwMode="auto">
              <a:xfrm>
                <a:off x="1701" y="2115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26" name="Oval 24"/>
              <p:cNvSpPr>
                <a:spLocks noChangeArrowheads="1"/>
              </p:cNvSpPr>
              <p:nvPr/>
            </p:nvSpPr>
            <p:spPr bwMode="auto">
              <a:xfrm>
                <a:off x="657" y="1661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27" name="Oval 25"/>
              <p:cNvSpPr>
                <a:spLocks noChangeArrowheads="1"/>
              </p:cNvSpPr>
              <p:nvPr/>
            </p:nvSpPr>
            <p:spPr bwMode="auto">
              <a:xfrm>
                <a:off x="703" y="1344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28" name="Oval 26"/>
              <p:cNvSpPr>
                <a:spLocks noChangeArrowheads="1"/>
              </p:cNvSpPr>
              <p:nvPr/>
            </p:nvSpPr>
            <p:spPr bwMode="auto">
              <a:xfrm>
                <a:off x="703" y="1116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29" name="Oval 27"/>
              <p:cNvSpPr>
                <a:spLocks noChangeArrowheads="1"/>
              </p:cNvSpPr>
              <p:nvPr/>
            </p:nvSpPr>
            <p:spPr bwMode="auto">
              <a:xfrm>
                <a:off x="1247" y="2160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30" name="Oval 28"/>
              <p:cNvSpPr>
                <a:spLocks noChangeArrowheads="1"/>
              </p:cNvSpPr>
              <p:nvPr/>
            </p:nvSpPr>
            <p:spPr bwMode="auto">
              <a:xfrm>
                <a:off x="1066" y="981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31" name="Oval 29"/>
              <p:cNvSpPr>
                <a:spLocks noChangeArrowheads="1"/>
              </p:cNvSpPr>
              <p:nvPr/>
            </p:nvSpPr>
            <p:spPr bwMode="auto">
              <a:xfrm>
                <a:off x="295" y="935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32" name="Oval 30"/>
              <p:cNvSpPr>
                <a:spLocks noChangeArrowheads="1"/>
              </p:cNvSpPr>
              <p:nvPr/>
            </p:nvSpPr>
            <p:spPr bwMode="auto">
              <a:xfrm>
                <a:off x="1791" y="1797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33" name="Oval 31"/>
              <p:cNvSpPr>
                <a:spLocks noChangeArrowheads="1"/>
              </p:cNvSpPr>
              <p:nvPr/>
            </p:nvSpPr>
            <p:spPr bwMode="auto">
              <a:xfrm>
                <a:off x="1746" y="1026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34" name="Oval 32"/>
              <p:cNvSpPr>
                <a:spLocks noChangeArrowheads="1"/>
              </p:cNvSpPr>
              <p:nvPr/>
            </p:nvSpPr>
            <p:spPr bwMode="auto">
              <a:xfrm>
                <a:off x="2290" y="1207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35" name="Oval 33"/>
              <p:cNvSpPr>
                <a:spLocks noChangeArrowheads="1"/>
              </p:cNvSpPr>
              <p:nvPr/>
            </p:nvSpPr>
            <p:spPr bwMode="auto">
              <a:xfrm>
                <a:off x="1292" y="1162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36" name="Oval 34"/>
              <p:cNvSpPr>
                <a:spLocks noChangeArrowheads="1"/>
              </p:cNvSpPr>
              <p:nvPr/>
            </p:nvSpPr>
            <p:spPr bwMode="auto">
              <a:xfrm>
                <a:off x="749" y="1752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37" name="Oval 35"/>
              <p:cNvSpPr>
                <a:spLocks noChangeArrowheads="1"/>
              </p:cNvSpPr>
              <p:nvPr/>
            </p:nvSpPr>
            <p:spPr bwMode="auto">
              <a:xfrm>
                <a:off x="885" y="1661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38" name="Oval 36"/>
              <p:cNvSpPr>
                <a:spLocks noChangeArrowheads="1"/>
              </p:cNvSpPr>
              <p:nvPr/>
            </p:nvSpPr>
            <p:spPr bwMode="auto">
              <a:xfrm>
                <a:off x="1655" y="1389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39" name="Oval 37"/>
              <p:cNvSpPr>
                <a:spLocks noChangeArrowheads="1"/>
              </p:cNvSpPr>
              <p:nvPr/>
            </p:nvSpPr>
            <p:spPr bwMode="auto">
              <a:xfrm>
                <a:off x="1111" y="1933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40" name="Oval 38"/>
              <p:cNvSpPr>
                <a:spLocks noChangeArrowheads="1"/>
              </p:cNvSpPr>
              <p:nvPr/>
            </p:nvSpPr>
            <p:spPr bwMode="auto">
              <a:xfrm>
                <a:off x="1020" y="1207"/>
                <a:ext cx="136" cy="1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41" name="Oval 39"/>
              <p:cNvSpPr>
                <a:spLocks noChangeArrowheads="1"/>
              </p:cNvSpPr>
              <p:nvPr/>
            </p:nvSpPr>
            <p:spPr bwMode="auto">
              <a:xfrm>
                <a:off x="884" y="1842"/>
                <a:ext cx="136" cy="1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42" name="Oval 40"/>
              <p:cNvSpPr>
                <a:spLocks noChangeArrowheads="1"/>
              </p:cNvSpPr>
              <p:nvPr/>
            </p:nvSpPr>
            <p:spPr bwMode="auto">
              <a:xfrm>
                <a:off x="930" y="2115"/>
                <a:ext cx="136" cy="1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43" name="Oval 41"/>
              <p:cNvSpPr>
                <a:spLocks noChangeArrowheads="1"/>
              </p:cNvSpPr>
              <p:nvPr/>
            </p:nvSpPr>
            <p:spPr bwMode="auto">
              <a:xfrm>
                <a:off x="1519" y="981"/>
                <a:ext cx="136" cy="1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44" name="Oval 42"/>
              <p:cNvSpPr>
                <a:spLocks noChangeArrowheads="1"/>
              </p:cNvSpPr>
              <p:nvPr/>
            </p:nvSpPr>
            <p:spPr bwMode="auto">
              <a:xfrm>
                <a:off x="1111" y="1661"/>
                <a:ext cx="136" cy="1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45" name="Oval 43"/>
              <p:cNvSpPr>
                <a:spLocks noChangeArrowheads="1"/>
              </p:cNvSpPr>
              <p:nvPr/>
            </p:nvSpPr>
            <p:spPr bwMode="auto">
              <a:xfrm>
                <a:off x="1474" y="1570"/>
                <a:ext cx="136" cy="1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46" name="Oval 44"/>
              <p:cNvSpPr>
                <a:spLocks noChangeArrowheads="1"/>
              </p:cNvSpPr>
              <p:nvPr/>
            </p:nvSpPr>
            <p:spPr bwMode="auto">
              <a:xfrm>
                <a:off x="2018" y="2069"/>
                <a:ext cx="136" cy="1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47" name="Oval 45"/>
              <p:cNvSpPr>
                <a:spLocks noChangeArrowheads="1"/>
              </p:cNvSpPr>
              <p:nvPr/>
            </p:nvSpPr>
            <p:spPr bwMode="auto">
              <a:xfrm>
                <a:off x="2018" y="1480"/>
                <a:ext cx="136" cy="1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48" name="Oval 46"/>
              <p:cNvSpPr>
                <a:spLocks noChangeArrowheads="1"/>
              </p:cNvSpPr>
              <p:nvPr/>
            </p:nvSpPr>
            <p:spPr bwMode="auto">
              <a:xfrm>
                <a:off x="1474" y="1979"/>
                <a:ext cx="136" cy="136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49" name="Oval 47"/>
              <p:cNvSpPr>
                <a:spLocks noChangeArrowheads="1"/>
              </p:cNvSpPr>
              <p:nvPr/>
            </p:nvSpPr>
            <p:spPr bwMode="auto">
              <a:xfrm>
                <a:off x="566" y="981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50" name="Oval 48"/>
              <p:cNvSpPr>
                <a:spLocks noChangeArrowheads="1"/>
              </p:cNvSpPr>
              <p:nvPr/>
            </p:nvSpPr>
            <p:spPr bwMode="auto">
              <a:xfrm>
                <a:off x="521" y="1117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51" name="Oval 49"/>
              <p:cNvSpPr>
                <a:spLocks noChangeArrowheads="1"/>
              </p:cNvSpPr>
              <p:nvPr/>
            </p:nvSpPr>
            <p:spPr bwMode="auto">
              <a:xfrm>
                <a:off x="839" y="1253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52" name="Oval 50"/>
              <p:cNvSpPr>
                <a:spLocks noChangeArrowheads="1"/>
              </p:cNvSpPr>
              <p:nvPr/>
            </p:nvSpPr>
            <p:spPr bwMode="auto">
              <a:xfrm>
                <a:off x="1338" y="1344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53" name="Oval 51"/>
              <p:cNvSpPr>
                <a:spLocks noChangeArrowheads="1"/>
              </p:cNvSpPr>
              <p:nvPr/>
            </p:nvSpPr>
            <p:spPr bwMode="auto">
              <a:xfrm>
                <a:off x="975" y="1480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54" name="Oval 52"/>
              <p:cNvSpPr>
                <a:spLocks noChangeArrowheads="1"/>
              </p:cNvSpPr>
              <p:nvPr/>
            </p:nvSpPr>
            <p:spPr bwMode="auto">
              <a:xfrm>
                <a:off x="1292" y="1616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55" name="Oval 53"/>
              <p:cNvSpPr>
                <a:spLocks noChangeArrowheads="1"/>
              </p:cNvSpPr>
              <p:nvPr/>
            </p:nvSpPr>
            <p:spPr bwMode="auto">
              <a:xfrm rot="-1930399">
                <a:off x="1882" y="1207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56" name="Oval 54"/>
              <p:cNvSpPr>
                <a:spLocks noChangeArrowheads="1"/>
              </p:cNvSpPr>
              <p:nvPr/>
            </p:nvSpPr>
            <p:spPr bwMode="auto">
              <a:xfrm>
                <a:off x="521" y="1888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57" name="Oval 55"/>
              <p:cNvSpPr>
                <a:spLocks noChangeArrowheads="1"/>
              </p:cNvSpPr>
              <p:nvPr/>
            </p:nvSpPr>
            <p:spPr bwMode="auto">
              <a:xfrm>
                <a:off x="2064" y="1842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58" name="Oval 56"/>
              <p:cNvSpPr>
                <a:spLocks noChangeArrowheads="1"/>
              </p:cNvSpPr>
              <p:nvPr/>
            </p:nvSpPr>
            <p:spPr bwMode="auto">
              <a:xfrm>
                <a:off x="567" y="2069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59" name="Oval 57"/>
              <p:cNvSpPr>
                <a:spLocks noChangeArrowheads="1"/>
              </p:cNvSpPr>
              <p:nvPr/>
            </p:nvSpPr>
            <p:spPr bwMode="auto">
              <a:xfrm>
                <a:off x="567" y="1752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60" name="Oval 58"/>
              <p:cNvSpPr>
                <a:spLocks noChangeArrowheads="1"/>
              </p:cNvSpPr>
              <p:nvPr/>
            </p:nvSpPr>
            <p:spPr bwMode="auto">
              <a:xfrm>
                <a:off x="521" y="1570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61" name="Oval 59"/>
              <p:cNvSpPr>
                <a:spLocks noChangeArrowheads="1"/>
              </p:cNvSpPr>
              <p:nvPr/>
            </p:nvSpPr>
            <p:spPr bwMode="auto">
              <a:xfrm>
                <a:off x="567" y="1389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62" name="Oval 60"/>
              <p:cNvSpPr>
                <a:spLocks noChangeArrowheads="1"/>
              </p:cNvSpPr>
              <p:nvPr/>
            </p:nvSpPr>
            <p:spPr bwMode="auto">
              <a:xfrm>
                <a:off x="567" y="1253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63" name="Oval 61"/>
              <p:cNvSpPr>
                <a:spLocks noChangeArrowheads="1"/>
              </p:cNvSpPr>
              <p:nvPr/>
            </p:nvSpPr>
            <p:spPr bwMode="auto">
              <a:xfrm rot="2455007">
                <a:off x="1610" y="1207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64" name="Oval 62"/>
              <p:cNvSpPr>
                <a:spLocks noChangeArrowheads="1"/>
              </p:cNvSpPr>
              <p:nvPr/>
            </p:nvSpPr>
            <p:spPr bwMode="auto">
              <a:xfrm rot="1986681">
                <a:off x="2336" y="1389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65" name="Oval 63"/>
              <p:cNvSpPr>
                <a:spLocks noChangeArrowheads="1"/>
              </p:cNvSpPr>
              <p:nvPr/>
            </p:nvSpPr>
            <p:spPr bwMode="auto">
              <a:xfrm rot="-1705420">
                <a:off x="1202" y="1026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66" name="Oval 64"/>
              <p:cNvSpPr>
                <a:spLocks noChangeArrowheads="1"/>
              </p:cNvSpPr>
              <p:nvPr/>
            </p:nvSpPr>
            <p:spPr bwMode="auto">
              <a:xfrm rot="739799">
                <a:off x="1519" y="1797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67" name="Oval 65"/>
              <p:cNvSpPr>
                <a:spLocks noChangeArrowheads="1"/>
              </p:cNvSpPr>
              <p:nvPr/>
            </p:nvSpPr>
            <p:spPr bwMode="auto">
              <a:xfrm rot="-1705420">
                <a:off x="884" y="981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68" name="Oval 66"/>
              <p:cNvSpPr>
                <a:spLocks noChangeArrowheads="1"/>
              </p:cNvSpPr>
              <p:nvPr/>
            </p:nvSpPr>
            <p:spPr bwMode="auto">
              <a:xfrm rot="-1705420">
                <a:off x="1247" y="1979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69" name="Oval 67"/>
              <p:cNvSpPr>
                <a:spLocks noChangeArrowheads="1"/>
              </p:cNvSpPr>
              <p:nvPr/>
            </p:nvSpPr>
            <p:spPr bwMode="auto">
              <a:xfrm rot="-1705420">
                <a:off x="1701" y="1570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70" name="Oval 68"/>
              <p:cNvSpPr>
                <a:spLocks noChangeArrowheads="1"/>
              </p:cNvSpPr>
              <p:nvPr/>
            </p:nvSpPr>
            <p:spPr bwMode="auto">
              <a:xfrm rot="-1705420">
                <a:off x="2336" y="2069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71" name="Oval 69"/>
              <p:cNvSpPr>
                <a:spLocks noChangeArrowheads="1"/>
              </p:cNvSpPr>
              <p:nvPr/>
            </p:nvSpPr>
            <p:spPr bwMode="auto">
              <a:xfrm rot="-1705420">
                <a:off x="2245" y="1661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72" name="Oval 70"/>
              <p:cNvSpPr>
                <a:spLocks noChangeArrowheads="1"/>
              </p:cNvSpPr>
              <p:nvPr/>
            </p:nvSpPr>
            <p:spPr bwMode="auto">
              <a:xfrm rot="-1705420">
                <a:off x="2064" y="1026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73" name="Oval 71"/>
              <p:cNvSpPr>
                <a:spLocks noChangeArrowheads="1"/>
              </p:cNvSpPr>
              <p:nvPr/>
            </p:nvSpPr>
            <p:spPr bwMode="auto">
              <a:xfrm>
                <a:off x="295" y="1615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74" name="Oval 72"/>
              <p:cNvSpPr>
                <a:spLocks noChangeArrowheads="1"/>
              </p:cNvSpPr>
              <p:nvPr/>
            </p:nvSpPr>
            <p:spPr bwMode="auto">
              <a:xfrm>
                <a:off x="295" y="1479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75" name="Oval 73"/>
              <p:cNvSpPr>
                <a:spLocks noChangeArrowheads="1"/>
              </p:cNvSpPr>
              <p:nvPr/>
            </p:nvSpPr>
            <p:spPr bwMode="auto">
              <a:xfrm>
                <a:off x="295" y="1344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76" name="Oval 74"/>
              <p:cNvSpPr>
                <a:spLocks noChangeArrowheads="1"/>
              </p:cNvSpPr>
              <p:nvPr/>
            </p:nvSpPr>
            <p:spPr bwMode="auto">
              <a:xfrm>
                <a:off x="295" y="1751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77" name="Oval 75"/>
              <p:cNvSpPr>
                <a:spLocks noChangeArrowheads="1"/>
              </p:cNvSpPr>
              <p:nvPr/>
            </p:nvSpPr>
            <p:spPr bwMode="auto">
              <a:xfrm>
                <a:off x="295" y="1887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78" name="Oval 76"/>
              <p:cNvSpPr>
                <a:spLocks noChangeArrowheads="1"/>
              </p:cNvSpPr>
              <p:nvPr/>
            </p:nvSpPr>
            <p:spPr bwMode="auto">
              <a:xfrm>
                <a:off x="295" y="2160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79" name="Oval 77"/>
              <p:cNvSpPr>
                <a:spLocks noChangeArrowheads="1"/>
              </p:cNvSpPr>
              <p:nvPr/>
            </p:nvSpPr>
            <p:spPr bwMode="auto">
              <a:xfrm>
                <a:off x="567" y="2159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80" name="Oval 78"/>
              <p:cNvSpPr>
                <a:spLocks noChangeArrowheads="1"/>
              </p:cNvSpPr>
              <p:nvPr/>
            </p:nvSpPr>
            <p:spPr bwMode="auto">
              <a:xfrm>
                <a:off x="295" y="2024"/>
                <a:ext cx="90" cy="9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81" name="Line 79"/>
              <p:cNvSpPr>
                <a:spLocks noChangeShapeType="1"/>
              </p:cNvSpPr>
              <p:nvPr/>
            </p:nvSpPr>
            <p:spPr bwMode="auto">
              <a:xfrm flipH="1">
                <a:off x="822" y="935"/>
                <a:ext cx="17" cy="13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cs-CZ"/>
              </a:p>
            </p:txBody>
          </p:sp>
          <p:sp>
            <p:nvSpPr>
              <p:cNvPr id="82" name="Oval 80"/>
              <p:cNvSpPr>
                <a:spLocks noChangeArrowheads="1"/>
              </p:cNvSpPr>
              <p:nvPr/>
            </p:nvSpPr>
            <p:spPr bwMode="auto">
              <a:xfrm rot="-1705420">
                <a:off x="1111" y="1344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  <p:sp>
            <p:nvSpPr>
              <p:cNvPr id="83" name="Oval 81"/>
              <p:cNvSpPr>
                <a:spLocks noChangeArrowheads="1"/>
              </p:cNvSpPr>
              <p:nvPr/>
            </p:nvSpPr>
            <p:spPr bwMode="auto">
              <a:xfrm rot="2107146">
                <a:off x="1020" y="1797"/>
                <a:ext cx="137" cy="91"/>
              </a:xfrm>
              <a:prstGeom prst="ellipse">
                <a:avLst/>
              </a:prstGeom>
              <a:solidFill>
                <a:srgbClr val="99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cs-CZ"/>
              </a:p>
            </p:txBody>
          </p:sp>
        </p:grpSp>
        <p:sp>
          <p:nvSpPr>
            <p:cNvPr id="7" name="Text Box 82"/>
            <p:cNvSpPr txBox="1">
              <a:spLocks noChangeArrowheads="1"/>
            </p:cNvSpPr>
            <p:nvPr/>
          </p:nvSpPr>
          <p:spPr bwMode="auto">
            <a:xfrm>
              <a:off x="521" y="1130"/>
              <a:ext cx="227" cy="1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cs-CZ" altLang="cs-CZ"/>
                <a:t>-</a:t>
              </a:r>
            </a:p>
            <a:p>
              <a:r>
                <a:rPr lang="cs-CZ" altLang="cs-CZ"/>
                <a:t>-</a:t>
              </a:r>
            </a:p>
            <a:p>
              <a:r>
                <a:rPr lang="cs-CZ" altLang="cs-CZ"/>
                <a:t>-</a:t>
              </a:r>
            </a:p>
            <a:p>
              <a:r>
                <a:rPr lang="cs-CZ" altLang="cs-CZ"/>
                <a:t>-</a:t>
              </a:r>
            </a:p>
            <a:p>
              <a:r>
                <a:rPr lang="cs-CZ" altLang="cs-CZ"/>
                <a:t>-</a:t>
              </a:r>
            </a:p>
            <a:p>
              <a:r>
                <a:rPr lang="cs-CZ" altLang="cs-CZ"/>
                <a:t>-</a:t>
              </a:r>
            </a:p>
          </p:txBody>
        </p:sp>
      </p:grpSp>
      <p:sp>
        <p:nvSpPr>
          <p:cNvPr id="84" name="Text Box 103"/>
          <p:cNvSpPr txBox="1">
            <a:spLocks noChangeArrowheads="1"/>
          </p:cNvSpPr>
          <p:nvPr/>
        </p:nvSpPr>
        <p:spPr bwMode="auto">
          <a:xfrm>
            <a:off x="637821" y="1638337"/>
            <a:ext cx="804897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i="1" dirty="0"/>
              <a:t>Povrchové dipóly </a:t>
            </a:r>
            <a:r>
              <a:rPr lang="cs-CZ" altLang="cs-CZ" dirty="0"/>
              <a:t>– elektrony v kovu se uvolní a vytvoří na povrchu elektronovou vrstvu, která spolu s vnitřními kladnými ionty tvoří dipólový povrch kovu</a:t>
            </a:r>
          </a:p>
        </p:txBody>
      </p:sp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C1547132-2461-41D8-91CB-F222D1B2C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Elektrochemický potenciál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00"/>
              <p:cNvSpPr txBox="1">
                <a:spLocks noChangeArrowheads="1"/>
              </p:cNvSpPr>
              <p:nvPr/>
            </p:nvSpPr>
            <p:spPr bwMode="auto">
              <a:xfrm>
                <a:off x="457200" y="1556792"/>
                <a:ext cx="8058321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FontTx/>
                  <a:buChar char="-"/>
                </a:pPr>
                <a:r>
                  <a:rPr lang="cs-CZ" altLang="cs-CZ" dirty="0"/>
                  <a:t>nosiči náboje – ionty </a:t>
                </a:r>
                <a14:m>
                  <m:oMath xmlns:m="http://schemas.openxmlformats.org/officeDocument/2006/math">
                    <m:r>
                      <a:rPr lang="cs-CZ" altLang="cs-C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cs-CZ" altLang="cs-CZ" dirty="0"/>
                  <a:t> přenos náboje a hmoty</a:t>
                </a:r>
              </a:p>
              <a:p>
                <a:pPr marL="342900" indent="-342900">
                  <a:spcBef>
                    <a:spcPct val="50000"/>
                  </a:spcBef>
                  <a:buFontTx/>
                  <a:buChar char="-"/>
                </a:pPr>
                <a:r>
                  <a:rPr lang="cs-CZ" altLang="cs-CZ" dirty="0"/>
                  <a:t>nelze oddělit práci elektrickou a chemickou </a:t>
                </a:r>
              </a:p>
            </p:txBody>
          </p:sp>
        </mc:Choice>
        <mc:Fallback xmlns="">
          <p:sp>
            <p:nvSpPr>
              <p:cNvPr id="5" name="Text 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556792"/>
                <a:ext cx="8058321" cy="1015663"/>
              </a:xfrm>
              <a:prstGeom prst="rect">
                <a:avLst/>
              </a:prstGeom>
              <a:blipFill rotWithShape="0">
                <a:blip r:embed="rId5"/>
                <a:stretch>
                  <a:fillRect l="-983" t="-4192" b="-1317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Box 103"/>
          <p:cNvSpPr txBox="1">
            <a:spLocks noChangeArrowheads="1"/>
          </p:cNvSpPr>
          <p:nvPr/>
        </p:nvSpPr>
        <p:spPr bwMode="auto">
          <a:xfrm>
            <a:off x="547510" y="2852936"/>
            <a:ext cx="804897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i="1" dirty="0"/>
              <a:t>Elektrochemický potenciál </a:t>
            </a:r>
            <a:r>
              <a:rPr lang="cs-CZ" altLang="cs-CZ" dirty="0"/>
              <a:t>– celková práce potřebná k přenesení náboje 1C a jemu odpovídajícího množství hmoty.</a:t>
            </a:r>
          </a:p>
        </p:txBody>
      </p:sp>
      <p:graphicFrame>
        <p:nvGraphicFramePr>
          <p:cNvPr id="8" name="Object 1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194456"/>
              </p:ext>
            </p:extLst>
          </p:nvPr>
        </p:nvGraphicFramePr>
        <p:xfrm>
          <a:off x="2157412" y="4077072"/>
          <a:ext cx="241458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87" name="Rovnice" r:id="rId6" imgW="965160" imgH="241200" progId="Equation.3">
                  <p:embed/>
                </p:oleObj>
              </mc:Choice>
              <mc:Fallback>
                <p:oleObj name="Rovnice" r:id="rId6" imgW="965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7412" y="4077072"/>
                        <a:ext cx="2414587" cy="6032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33"/>
              <p:cNvSpPr txBox="1">
                <a:spLocks noChangeArrowheads="1"/>
              </p:cNvSpPr>
              <p:nvPr/>
            </p:nvSpPr>
            <p:spPr bwMode="auto">
              <a:xfrm>
                <a:off x="5292080" y="4333746"/>
                <a:ext cx="3740124" cy="1631216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cs-CZ" altLang="cs-CZ" sz="20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cs-CZ" altLang="cs-CZ" sz="2000" dirty="0"/>
                  <a:t> – nábojové číslo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altLang="cs-CZ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𝝋</m:t>
                        </m:r>
                      </m:e>
                      <m:sub>
                        <m:r>
                          <a:rPr lang="cs-CZ" altLang="cs-CZ" sz="20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cs-CZ" altLang="cs-CZ" sz="2000" dirty="0"/>
                  <a:t> – elektrický potenciál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cs-CZ" altLang="cs-CZ" sz="20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altLang="cs-CZ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cs-CZ" altLang="cs-CZ" sz="20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cs-CZ" altLang="cs-CZ" sz="20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cs-CZ" altLang="cs-CZ" sz="2000" dirty="0"/>
                  <a:t> – elektrochemický potenciál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altLang="cs-CZ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cs-CZ" altLang="cs-CZ" sz="2000" b="1" i="1" dirty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cs-CZ" altLang="cs-CZ" sz="2000" dirty="0"/>
                  <a:t>– chemický potenciál</a:t>
                </a:r>
              </a:p>
              <a:p>
                <a:r>
                  <a:rPr lang="cs-CZ" altLang="cs-CZ" sz="2000" b="1" i="1" dirty="0"/>
                  <a:t>F</a:t>
                </a:r>
                <a:r>
                  <a:rPr lang="cs-CZ" altLang="cs-CZ" sz="2000" dirty="0"/>
                  <a:t> – Faradayova konstanta</a:t>
                </a:r>
              </a:p>
            </p:txBody>
          </p:sp>
        </mc:Choice>
        <mc:Fallback xmlns="">
          <p:sp>
            <p:nvSpPr>
              <p:cNvPr id="9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2080" y="4333746"/>
                <a:ext cx="3740124" cy="1631216"/>
              </a:xfrm>
              <a:prstGeom prst="rect">
                <a:avLst/>
              </a:prstGeom>
              <a:blipFill>
                <a:blip r:embed="rId8"/>
                <a:stretch>
                  <a:fillRect l="-1629" t="-1866" b="-597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/>
              <p:cNvSpPr txBox="1"/>
              <p:nvPr/>
            </p:nvSpPr>
            <p:spPr>
              <a:xfrm>
                <a:off x="2161298" y="5292740"/>
                <a:ext cx="2511072" cy="391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𝑙𝑛𝑎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0" name="TextovéPol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298" y="5292740"/>
                <a:ext cx="2511072" cy="39164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341F8A5B-F51D-4050-B3FD-39B95F1FD4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6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/>
              <a:t>Nernstova rovnice</a:t>
            </a:r>
          </a:p>
        </p:txBody>
      </p:sp>
      <p:graphicFrame>
        <p:nvGraphicFramePr>
          <p:cNvPr id="2764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561818"/>
              </p:ext>
            </p:extLst>
          </p:nvPr>
        </p:nvGraphicFramePr>
        <p:xfrm>
          <a:off x="355388" y="1228328"/>
          <a:ext cx="5211763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3" name="Rovnice" r:id="rId5" imgW="2082600" imgH="241200" progId="Equation.3">
                  <p:embed/>
                </p:oleObj>
              </mc:Choice>
              <mc:Fallback>
                <p:oleObj name="Rovnice" r:id="rId5" imgW="2082600" imgH="24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388" y="1228328"/>
                        <a:ext cx="5211763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774608"/>
              </p:ext>
            </p:extLst>
          </p:nvPr>
        </p:nvGraphicFramePr>
        <p:xfrm>
          <a:off x="361992" y="1958839"/>
          <a:ext cx="5638735" cy="1002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4" name="Rovnice" r:id="rId7" imgW="2425680" imgH="431640" progId="Equation.3">
                  <p:embed/>
                </p:oleObj>
              </mc:Choice>
              <mc:Fallback>
                <p:oleObj name="Rovnice" r:id="rId7" imgW="242568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92" y="1958839"/>
                        <a:ext cx="5638735" cy="10027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774106"/>
              </p:ext>
            </p:extLst>
          </p:nvPr>
        </p:nvGraphicFramePr>
        <p:xfrm>
          <a:off x="453141" y="3108865"/>
          <a:ext cx="5434144" cy="992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5" name="Rovnice" r:id="rId9" imgW="2361960" imgH="431640" progId="Equation.3">
                  <p:embed/>
                </p:oleObj>
              </mc:Choice>
              <mc:Fallback>
                <p:oleObj name="Rovnice" r:id="rId9" imgW="2361960" imgH="431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141" y="3108865"/>
                        <a:ext cx="5434144" cy="992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268495"/>
              </p:ext>
            </p:extLst>
          </p:nvPr>
        </p:nvGraphicFramePr>
        <p:xfrm>
          <a:off x="475434" y="4248458"/>
          <a:ext cx="5525293" cy="10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6" name="Rovnice" r:id="rId11" imgW="2323800" imgH="431640" progId="Equation.3">
                  <p:embed/>
                </p:oleObj>
              </mc:Choice>
              <mc:Fallback>
                <p:oleObj name="Rovnice" r:id="rId11" imgW="2323800" imgH="4316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34" y="4248458"/>
                        <a:ext cx="5525293" cy="1025437"/>
                      </a:xfrm>
                      <a:prstGeom prst="rect">
                        <a:avLst/>
                      </a:prstGeom>
                      <a:solidFill>
                        <a:schemeClr val="accent3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954814"/>
              </p:ext>
            </p:extLst>
          </p:nvPr>
        </p:nvGraphicFramePr>
        <p:xfrm>
          <a:off x="7164288" y="3225148"/>
          <a:ext cx="130333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77" name="Rovnice" r:id="rId13" imgW="520560" imgH="228600" progId="Equation.3">
                  <p:embed/>
                </p:oleObj>
              </mc:Choice>
              <mc:Fallback>
                <p:oleObj name="Rovnice" r:id="rId13" imgW="5205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225148"/>
                        <a:ext cx="130333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ovéPole 8"/>
              <p:cNvSpPr txBox="1"/>
              <p:nvPr/>
            </p:nvSpPr>
            <p:spPr>
              <a:xfrm>
                <a:off x="606245" y="5505248"/>
                <a:ext cx="3960440" cy="88325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sz="3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cs-CZ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s-CZ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cs-CZ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cs-CZ" sz="36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3600" b="0" i="1" dirty="0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cs-CZ" sz="3600" b="0" i="1" dirty="0" smtClean="0">
                            <a:latin typeface="Cambria Math" panose="02040503050406030204" pitchFamily="18" charset="0"/>
                          </a:rPr>
                          <m:t>𝑧𝐹</m:t>
                        </m:r>
                      </m:den>
                    </m:f>
                    <m:r>
                      <a:rPr lang="cs-CZ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cs-CZ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cs-CZ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cs-CZ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cs-CZ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cs-CZ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cs-CZ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cs-CZ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cs-CZ" sz="3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cs-CZ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cs-CZ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cs-CZ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cs-CZ" sz="3600" dirty="0"/>
              </a:p>
            </p:txBody>
          </p:sp>
        </mc:Choice>
        <mc:Fallback xmlns="">
          <p:sp>
            <p:nvSpPr>
              <p:cNvPr id="9" name="TextovéPol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5" y="5505248"/>
                <a:ext cx="3960440" cy="883255"/>
              </a:xfrm>
              <a:prstGeom prst="rect">
                <a:avLst/>
              </a:prstGeom>
              <a:blipFill rotWithShape="0">
                <a:blip r:embed="rId15"/>
                <a:stretch>
                  <a:fillRect t="-1379" b="-827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B2BE881E-AC3B-4169-99FD-64223F4AFA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ChangeArrowheads="1"/>
          </p:cNvSpPr>
          <p:nvPr/>
        </p:nvSpPr>
        <p:spPr bwMode="auto">
          <a:xfrm>
            <a:off x="539750" y="2100263"/>
            <a:ext cx="3206750" cy="233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cs-CZ" altLang="cs-CZ" sz="3200"/>
              <a:t>Elektrická vodivost elektrolytů</a:t>
            </a:r>
          </a:p>
        </p:txBody>
      </p:sp>
      <p:sp>
        <p:nvSpPr>
          <p:cNvPr id="250884" name="Rectangle 4"/>
          <p:cNvSpPr>
            <a:spLocks noChangeArrowheads="1"/>
          </p:cNvSpPr>
          <p:nvPr/>
        </p:nvSpPr>
        <p:spPr bwMode="auto">
          <a:xfrm>
            <a:off x="4572000" y="4365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/>
              <a:t> </a:t>
            </a:r>
          </a:p>
        </p:txBody>
      </p:sp>
      <p:grpSp>
        <p:nvGrpSpPr>
          <p:cNvPr id="250885" name="Group 5"/>
          <p:cNvGrpSpPr>
            <a:grpSpLocks/>
          </p:cNvGrpSpPr>
          <p:nvPr/>
        </p:nvGrpSpPr>
        <p:grpSpPr bwMode="auto">
          <a:xfrm>
            <a:off x="1619250" y="1458913"/>
            <a:ext cx="1223963" cy="457200"/>
            <a:chOff x="1020" y="919"/>
            <a:chExt cx="771" cy="288"/>
          </a:xfrm>
        </p:grpSpPr>
        <p:sp>
          <p:nvSpPr>
            <p:cNvPr id="250886" name="Line 6"/>
            <p:cNvSpPr>
              <a:spLocks noChangeShapeType="1"/>
            </p:cNvSpPr>
            <p:nvPr/>
          </p:nvSpPr>
          <p:spPr bwMode="auto">
            <a:xfrm>
              <a:off x="1020" y="1207"/>
              <a:ext cx="77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50887" name="Text Box 7"/>
            <p:cNvSpPr txBox="1">
              <a:spLocks noChangeArrowheads="1"/>
            </p:cNvSpPr>
            <p:nvPr/>
          </p:nvSpPr>
          <p:spPr bwMode="auto">
            <a:xfrm>
              <a:off x="1247" y="919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E</a:t>
              </a:r>
            </a:p>
          </p:txBody>
        </p:sp>
      </p:grpSp>
      <p:grpSp>
        <p:nvGrpSpPr>
          <p:cNvPr id="250888" name="Group 8"/>
          <p:cNvGrpSpPr>
            <a:grpSpLocks/>
          </p:cNvGrpSpPr>
          <p:nvPr/>
        </p:nvGrpSpPr>
        <p:grpSpPr bwMode="auto">
          <a:xfrm>
            <a:off x="1836738" y="3068638"/>
            <a:ext cx="647700" cy="431800"/>
            <a:chOff x="1157" y="1933"/>
            <a:chExt cx="408" cy="272"/>
          </a:xfrm>
        </p:grpSpPr>
        <p:sp>
          <p:nvSpPr>
            <p:cNvPr id="250889" name="Oval 9"/>
            <p:cNvSpPr>
              <a:spLocks noChangeArrowheads="1"/>
            </p:cNvSpPr>
            <p:nvPr/>
          </p:nvSpPr>
          <p:spPr bwMode="auto">
            <a:xfrm>
              <a:off x="1157" y="1979"/>
              <a:ext cx="181" cy="181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0890" name="Oval 10"/>
            <p:cNvSpPr>
              <a:spLocks noChangeArrowheads="1"/>
            </p:cNvSpPr>
            <p:nvPr/>
          </p:nvSpPr>
          <p:spPr bwMode="auto">
            <a:xfrm>
              <a:off x="1293" y="1933"/>
              <a:ext cx="272" cy="2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</p:grpSp>
      <p:sp>
        <p:nvSpPr>
          <p:cNvPr id="250891" name="Line 11"/>
          <p:cNvSpPr>
            <a:spLocks noChangeShapeType="1"/>
          </p:cNvSpPr>
          <p:nvPr/>
        </p:nvSpPr>
        <p:spPr bwMode="auto">
          <a:xfrm>
            <a:off x="1692275" y="2708275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50892" name="Line 12"/>
          <p:cNvSpPr>
            <a:spLocks noChangeShapeType="1"/>
          </p:cNvSpPr>
          <p:nvPr/>
        </p:nvSpPr>
        <p:spPr bwMode="auto">
          <a:xfrm flipH="1">
            <a:off x="1187450" y="4076700"/>
            <a:ext cx="1008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grpSp>
        <p:nvGrpSpPr>
          <p:cNvPr id="250893" name="Group 13"/>
          <p:cNvGrpSpPr>
            <a:grpSpLocks/>
          </p:cNvGrpSpPr>
          <p:nvPr/>
        </p:nvGrpSpPr>
        <p:grpSpPr bwMode="auto">
          <a:xfrm>
            <a:off x="539750" y="1268413"/>
            <a:ext cx="576263" cy="3168650"/>
            <a:chOff x="340" y="799"/>
            <a:chExt cx="363" cy="1996"/>
          </a:xfrm>
        </p:grpSpPr>
        <p:sp>
          <p:nvSpPr>
            <p:cNvPr id="250894" name="Rectangle 14"/>
            <p:cNvSpPr>
              <a:spLocks noChangeArrowheads="1"/>
            </p:cNvSpPr>
            <p:nvPr/>
          </p:nvSpPr>
          <p:spPr bwMode="auto">
            <a:xfrm>
              <a:off x="340" y="1344"/>
              <a:ext cx="136" cy="1451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0895" name="Line 15"/>
            <p:cNvSpPr>
              <a:spLocks noChangeShapeType="1"/>
            </p:cNvSpPr>
            <p:nvPr/>
          </p:nvSpPr>
          <p:spPr bwMode="auto">
            <a:xfrm flipV="1">
              <a:off x="431" y="890"/>
              <a:ext cx="0" cy="4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50896" name="Text Box 16"/>
            <p:cNvSpPr txBox="1">
              <a:spLocks noChangeArrowheads="1"/>
            </p:cNvSpPr>
            <p:nvPr/>
          </p:nvSpPr>
          <p:spPr bwMode="auto">
            <a:xfrm>
              <a:off x="431" y="799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sz="3200"/>
                <a:t>+</a:t>
              </a:r>
            </a:p>
          </p:txBody>
        </p:sp>
      </p:grpSp>
      <p:grpSp>
        <p:nvGrpSpPr>
          <p:cNvPr id="250897" name="Group 17"/>
          <p:cNvGrpSpPr>
            <a:grpSpLocks/>
          </p:cNvGrpSpPr>
          <p:nvPr/>
        </p:nvGrpSpPr>
        <p:grpSpPr bwMode="auto">
          <a:xfrm>
            <a:off x="3276600" y="1265238"/>
            <a:ext cx="503238" cy="3171825"/>
            <a:chOff x="2064" y="797"/>
            <a:chExt cx="317" cy="1998"/>
          </a:xfrm>
        </p:grpSpPr>
        <p:sp>
          <p:nvSpPr>
            <p:cNvPr id="250898" name="Rectangle 18"/>
            <p:cNvSpPr>
              <a:spLocks noChangeArrowheads="1"/>
            </p:cNvSpPr>
            <p:nvPr/>
          </p:nvSpPr>
          <p:spPr bwMode="auto">
            <a:xfrm>
              <a:off x="2245" y="1344"/>
              <a:ext cx="136" cy="145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0899" name="Line 19"/>
            <p:cNvSpPr>
              <a:spLocks noChangeShapeType="1"/>
            </p:cNvSpPr>
            <p:nvPr/>
          </p:nvSpPr>
          <p:spPr bwMode="auto">
            <a:xfrm flipV="1">
              <a:off x="2290" y="890"/>
              <a:ext cx="0" cy="4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50900" name="Text Box 20"/>
            <p:cNvSpPr txBox="1">
              <a:spLocks noChangeArrowheads="1"/>
            </p:cNvSpPr>
            <p:nvPr/>
          </p:nvSpPr>
          <p:spPr bwMode="auto">
            <a:xfrm>
              <a:off x="2064" y="797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sz="3200"/>
                <a:t>-</a:t>
              </a:r>
            </a:p>
          </p:txBody>
        </p:sp>
      </p:grpSp>
      <p:grpSp>
        <p:nvGrpSpPr>
          <p:cNvPr id="250901" name="Group 21"/>
          <p:cNvGrpSpPr>
            <a:grpSpLocks/>
          </p:cNvGrpSpPr>
          <p:nvPr/>
        </p:nvGrpSpPr>
        <p:grpSpPr bwMode="auto">
          <a:xfrm>
            <a:off x="1260475" y="2205038"/>
            <a:ext cx="719138" cy="863600"/>
            <a:chOff x="794" y="1389"/>
            <a:chExt cx="453" cy="544"/>
          </a:xfrm>
        </p:grpSpPr>
        <p:sp>
          <p:nvSpPr>
            <p:cNvPr id="250902" name="Oval 22"/>
            <p:cNvSpPr>
              <a:spLocks noChangeArrowheads="1"/>
            </p:cNvSpPr>
            <p:nvPr/>
          </p:nvSpPr>
          <p:spPr bwMode="auto">
            <a:xfrm>
              <a:off x="839" y="1616"/>
              <a:ext cx="181" cy="181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0903" name="Line 23"/>
            <p:cNvSpPr>
              <a:spLocks noChangeShapeType="1"/>
            </p:cNvSpPr>
            <p:nvPr/>
          </p:nvSpPr>
          <p:spPr bwMode="auto">
            <a:xfrm>
              <a:off x="1066" y="1797"/>
              <a:ext cx="181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50904" name="Text Box 24"/>
            <p:cNvSpPr txBox="1">
              <a:spLocks noChangeArrowheads="1"/>
            </p:cNvSpPr>
            <p:nvPr/>
          </p:nvSpPr>
          <p:spPr bwMode="auto">
            <a:xfrm>
              <a:off x="794" y="1389"/>
              <a:ext cx="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K</a:t>
              </a:r>
            </a:p>
          </p:txBody>
        </p:sp>
      </p:grpSp>
      <p:grpSp>
        <p:nvGrpSpPr>
          <p:cNvPr id="250905" name="Group 25"/>
          <p:cNvGrpSpPr>
            <a:grpSpLocks/>
          </p:cNvGrpSpPr>
          <p:nvPr/>
        </p:nvGrpSpPr>
        <p:grpSpPr bwMode="auto">
          <a:xfrm>
            <a:off x="2124075" y="3476625"/>
            <a:ext cx="792163" cy="815975"/>
            <a:chOff x="1338" y="2190"/>
            <a:chExt cx="499" cy="514"/>
          </a:xfrm>
        </p:grpSpPr>
        <p:sp>
          <p:nvSpPr>
            <p:cNvPr id="250906" name="Oval 26"/>
            <p:cNvSpPr>
              <a:spLocks noChangeArrowheads="1"/>
            </p:cNvSpPr>
            <p:nvPr/>
          </p:nvSpPr>
          <p:spPr bwMode="auto">
            <a:xfrm>
              <a:off x="1429" y="2432"/>
              <a:ext cx="272" cy="27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0907" name="Line 27"/>
            <p:cNvSpPr>
              <a:spLocks noChangeShapeType="1"/>
            </p:cNvSpPr>
            <p:nvPr/>
          </p:nvSpPr>
          <p:spPr bwMode="auto">
            <a:xfrm>
              <a:off x="1338" y="2205"/>
              <a:ext cx="136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50908" name="Text Box 28"/>
            <p:cNvSpPr txBox="1">
              <a:spLocks noChangeArrowheads="1"/>
            </p:cNvSpPr>
            <p:nvPr/>
          </p:nvSpPr>
          <p:spPr bwMode="auto">
            <a:xfrm>
              <a:off x="1475" y="2190"/>
              <a:ext cx="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A</a:t>
              </a:r>
            </a:p>
          </p:txBody>
        </p:sp>
      </p:grpSp>
      <p:sp>
        <p:nvSpPr>
          <p:cNvPr id="250909" name="Freeform 29"/>
          <p:cNvSpPr>
            <a:spLocks/>
          </p:cNvSpPr>
          <p:nvPr/>
        </p:nvSpPr>
        <p:spPr bwMode="auto">
          <a:xfrm>
            <a:off x="539750" y="1773238"/>
            <a:ext cx="3240088" cy="2665412"/>
          </a:xfrm>
          <a:custGeom>
            <a:avLst/>
            <a:gdLst>
              <a:gd name="T0" fmla="*/ 0 w 2041"/>
              <a:gd name="T1" fmla="*/ 46 h 1679"/>
              <a:gd name="T2" fmla="*/ 0 w 2041"/>
              <a:gd name="T3" fmla="*/ 1679 h 1679"/>
              <a:gd name="T4" fmla="*/ 2041 w 2041"/>
              <a:gd name="T5" fmla="*/ 1679 h 1679"/>
              <a:gd name="T6" fmla="*/ 2041 w 2041"/>
              <a:gd name="T7" fmla="*/ 0 h 1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1" h="1679">
                <a:moveTo>
                  <a:pt x="0" y="46"/>
                </a:moveTo>
                <a:lnTo>
                  <a:pt x="0" y="1679"/>
                </a:lnTo>
                <a:lnTo>
                  <a:pt x="2041" y="1679"/>
                </a:lnTo>
                <a:lnTo>
                  <a:pt x="2041" y="0"/>
                </a:lnTo>
              </a:path>
            </a:pathLst>
          </a:custGeom>
          <a:noFill/>
          <a:ln w="5715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50910" name="Oval 30"/>
          <p:cNvSpPr>
            <a:spLocks noChangeArrowheads="1"/>
          </p:cNvSpPr>
          <p:nvPr/>
        </p:nvSpPr>
        <p:spPr bwMode="auto">
          <a:xfrm>
            <a:off x="3276600" y="2565400"/>
            <a:ext cx="287338" cy="28733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50911" name="Oval 31"/>
          <p:cNvSpPr>
            <a:spLocks noChangeArrowheads="1"/>
          </p:cNvSpPr>
          <p:nvPr/>
        </p:nvSpPr>
        <p:spPr bwMode="auto">
          <a:xfrm>
            <a:off x="755650" y="3860800"/>
            <a:ext cx="431800" cy="4318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50913" name="Text Box 33"/>
          <p:cNvSpPr txBox="1">
            <a:spLocks noChangeArrowheads="1"/>
          </p:cNvSpPr>
          <p:nvPr/>
        </p:nvSpPr>
        <p:spPr bwMode="auto">
          <a:xfrm>
            <a:off x="4140200" y="4987925"/>
            <a:ext cx="475297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3. Výměna nábojů na elektrodách</a:t>
            </a:r>
          </a:p>
        </p:txBody>
      </p:sp>
      <p:sp>
        <p:nvSpPr>
          <p:cNvPr id="250914" name="Text Box 34"/>
          <p:cNvSpPr txBox="1">
            <a:spLocks noChangeArrowheads="1"/>
          </p:cNvSpPr>
          <p:nvPr/>
        </p:nvSpPr>
        <p:spPr bwMode="auto">
          <a:xfrm>
            <a:off x="4643438" y="1412875"/>
            <a:ext cx="316865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cs-CZ" altLang="cs-CZ" dirty="0"/>
              <a:t>Disociace na ionty</a:t>
            </a:r>
          </a:p>
        </p:txBody>
      </p:sp>
      <p:sp>
        <p:nvSpPr>
          <p:cNvPr id="250915" name="Text Box 35"/>
          <p:cNvSpPr txBox="1">
            <a:spLocks noChangeArrowheads="1"/>
          </p:cNvSpPr>
          <p:nvPr/>
        </p:nvSpPr>
        <p:spPr bwMode="auto">
          <a:xfrm>
            <a:off x="4140200" y="3429000"/>
            <a:ext cx="4248150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2. Migrace iontů k elektrodám</a:t>
            </a:r>
          </a:p>
        </p:txBody>
      </p:sp>
      <p:sp>
        <p:nvSpPr>
          <p:cNvPr id="250916" name="Text Box 36"/>
          <p:cNvSpPr txBox="1">
            <a:spLocks noChangeArrowheads="1"/>
          </p:cNvSpPr>
          <p:nvPr/>
        </p:nvSpPr>
        <p:spPr bwMode="auto">
          <a:xfrm>
            <a:off x="5005388" y="2492375"/>
            <a:ext cx="2303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z="2000"/>
              <a:t>Stupeň disociace</a:t>
            </a:r>
          </a:p>
          <a:p>
            <a:r>
              <a:rPr lang="cs-CZ" altLang="cs-CZ" sz="2000"/>
              <a:t>Iontová rovnováha</a:t>
            </a:r>
          </a:p>
        </p:txBody>
      </p:sp>
      <p:sp>
        <p:nvSpPr>
          <p:cNvPr id="250917" name="Text Box 37"/>
          <p:cNvSpPr txBox="1">
            <a:spLocks noChangeArrowheads="1"/>
          </p:cNvSpPr>
          <p:nvPr/>
        </p:nvSpPr>
        <p:spPr bwMode="auto">
          <a:xfrm>
            <a:off x="4500563" y="3933825"/>
            <a:ext cx="44640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z="2000"/>
              <a:t>Transport náboje a hmoty – difuze</a:t>
            </a:r>
          </a:p>
          <a:p>
            <a:r>
              <a:rPr lang="cs-CZ" altLang="cs-CZ" sz="2000"/>
              <a:t>Driftová rychlost - viskozita elektrolytu</a:t>
            </a:r>
          </a:p>
        </p:txBody>
      </p:sp>
      <p:sp>
        <p:nvSpPr>
          <p:cNvPr id="250918" name="Text Box 38"/>
          <p:cNvSpPr txBox="1">
            <a:spLocks noChangeArrowheads="1"/>
          </p:cNvSpPr>
          <p:nvPr/>
        </p:nvSpPr>
        <p:spPr bwMode="auto">
          <a:xfrm>
            <a:off x="4500563" y="5516563"/>
            <a:ext cx="25923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z="2000"/>
              <a:t>Oxidace a redukce</a:t>
            </a:r>
          </a:p>
          <a:p>
            <a:r>
              <a:rPr lang="cs-CZ" altLang="cs-CZ" sz="2000"/>
              <a:t>Elektrická dvojvrstva</a:t>
            </a:r>
          </a:p>
        </p:txBody>
      </p:sp>
      <p:graphicFrame>
        <p:nvGraphicFramePr>
          <p:cNvPr id="250919" name="Object 39"/>
          <p:cNvGraphicFramePr>
            <a:graphicFrameLocks noChangeAspect="1"/>
          </p:cNvGraphicFramePr>
          <p:nvPr/>
        </p:nvGraphicFramePr>
        <p:xfrm>
          <a:off x="5076825" y="1919288"/>
          <a:ext cx="26638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95" name="Rovnice" r:id="rId5" imgW="1346040" imgH="253800" progId="Equation.3">
                  <p:embed/>
                </p:oleObj>
              </mc:Choice>
              <mc:Fallback>
                <p:oleObj name="Rovnice" r:id="rId5" imgW="1346040" imgH="253800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1919288"/>
                        <a:ext cx="266382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4E085041-78C2-4FAB-96F5-E957B433943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Typy elektrod</a:t>
            </a:r>
            <a:endParaRPr lang="cs-CZ" sz="3200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39552" y="2132856"/>
            <a:ext cx="8229600" cy="1900808"/>
          </a:xfrm>
          <a:solidFill>
            <a:srgbClr val="92D050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cs-CZ" sz="2400" dirty="0"/>
              <a:t>I. druhu (kationtové, aniontové)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cs-CZ" sz="2400" dirty="0"/>
              <a:t>II. druhu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cs-CZ" sz="2400" dirty="0" err="1"/>
              <a:t>Redox</a:t>
            </a:r>
            <a:endParaRPr lang="cs-CZ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cs-CZ" sz="2400" dirty="0"/>
              <a:t>Speciální (membránové, oxidové)</a:t>
            </a:r>
          </a:p>
          <a:p>
            <a:pPr marL="0" indent="0">
              <a:buNone/>
            </a:pPr>
            <a:endParaRPr lang="cs-CZ" sz="2400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4941168"/>
            <a:ext cx="55446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b="1" dirty="0"/>
              <a:t>elektroda + elektrolyt = </a:t>
            </a:r>
            <a:r>
              <a:rPr lang="cs-CZ" altLang="cs-CZ" b="1" dirty="0" err="1"/>
              <a:t>poločlánek</a:t>
            </a:r>
            <a:endParaRPr lang="cs-CZ" altLang="cs-CZ" b="1" dirty="0"/>
          </a:p>
        </p:txBody>
      </p:sp>
      <p:pic>
        <p:nvPicPr>
          <p:cNvPr id="5" name="Nahraný zvuk">
            <a:hlinkClick r:id="" action="ppaction://media"/>
            <a:extLst>
              <a:ext uri="{FF2B5EF4-FFF2-40B4-BE49-F238E27FC236}">
                <a16:creationId xmlns:a16="http://schemas.microsoft.com/office/drawing/2014/main" id="{2CF5CF9B-E793-4678-9A1B-6B0EE9270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Typy elektrod</a:t>
            </a:r>
          </a:p>
        </p:txBody>
      </p:sp>
      <p:graphicFrame>
        <p:nvGraphicFramePr>
          <p:cNvPr id="2775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874881"/>
              </p:ext>
            </p:extLst>
          </p:nvPr>
        </p:nvGraphicFramePr>
        <p:xfrm>
          <a:off x="4281730" y="4434486"/>
          <a:ext cx="21923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41" name="Rovnice" r:id="rId5" imgW="876240" imgH="203040" progId="Equation.3">
                  <p:embed/>
                </p:oleObj>
              </mc:Choice>
              <mc:Fallback>
                <p:oleObj name="Rovnice" r:id="rId5" imgW="876240" imgH="2030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1730" y="4434486"/>
                        <a:ext cx="219233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508" name="Text Box 4"/>
          <p:cNvSpPr txBox="1">
            <a:spLocks noChangeArrowheads="1"/>
          </p:cNvSpPr>
          <p:nvPr/>
        </p:nvSpPr>
        <p:spPr bwMode="auto">
          <a:xfrm>
            <a:off x="264567" y="1529488"/>
            <a:ext cx="84359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b="1" dirty="0"/>
              <a:t>Elektrody I. druhu </a:t>
            </a:r>
            <a:r>
              <a:rPr lang="cs-CZ" altLang="cs-CZ" dirty="0"/>
              <a:t>– elektroda v roztoku svých iontů</a:t>
            </a:r>
          </a:p>
        </p:txBody>
      </p:sp>
      <p:grpSp>
        <p:nvGrpSpPr>
          <p:cNvPr id="277525" name="Group 21"/>
          <p:cNvGrpSpPr>
            <a:grpSpLocks/>
          </p:cNvGrpSpPr>
          <p:nvPr/>
        </p:nvGrpSpPr>
        <p:grpSpPr bwMode="auto">
          <a:xfrm>
            <a:off x="899592" y="4581128"/>
            <a:ext cx="1154112" cy="1439862"/>
            <a:chOff x="2335" y="935"/>
            <a:chExt cx="727" cy="907"/>
          </a:xfrm>
        </p:grpSpPr>
        <p:sp>
          <p:nvSpPr>
            <p:cNvPr id="277520" name="Rectangle 16"/>
            <p:cNvSpPr>
              <a:spLocks noChangeArrowheads="1"/>
            </p:cNvSpPr>
            <p:nvPr/>
          </p:nvSpPr>
          <p:spPr bwMode="auto">
            <a:xfrm>
              <a:off x="2336" y="935"/>
              <a:ext cx="726" cy="9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77521" name="Rectangle 17"/>
            <p:cNvSpPr>
              <a:spLocks noChangeArrowheads="1"/>
            </p:cNvSpPr>
            <p:nvPr/>
          </p:nvSpPr>
          <p:spPr bwMode="auto">
            <a:xfrm>
              <a:off x="2335" y="935"/>
              <a:ext cx="726" cy="36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</p:grpSp>
      <p:sp>
        <p:nvSpPr>
          <p:cNvPr id="277522" name="Text Box 18"/>
          <p:cNvSpPr txBox="1">
            <a:spLocks noChangeArrowheads="1"/>
          </p:cNvSpPr>
          <p:nvPr/>
        </p:nvSpPr>
        <p:spPr bwMode="auto">
          <a:xfrm>
            <a:off x="2627643" y="4505291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kov</a:t>
            </a:r>
          </a:p>
        </p:txBody>
      </p:sp>
      <p:sp>
        <p:nvSpPr>
          <p:cNvPr id="277523" name="Text Box 19"/>
          <p:cNvSpPr txBox="1">
            <a:spLocks noChangeArrowheads="1"/>
          </p:cNvSpPr>
          <p:nvPr/>
        </p:nvSpPr>
        <p:spPr bwMode="auto">
          <a:xfrm>
            <a:off x="2627643" y="5301059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roztok</a:t>
            </a: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250825" y="2103004"/>
            <a:ext cx="86771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i="1" dirty="0"/>
              <a:t>Kationtové</a:t>
            </a:r>
            <a:r>
              <a:rPr lang="cs-CZ" altLang="cs-CZ" dirty="0"/>
              <a:t> – rovnováha nastává mezi kovem a jeho kationtem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ovéPole 1"/>
              <p:cNvSpPr txBox="1"/>
              <p:nvPr/>
            </p:nvSpPr>
            <p:spPr>
              <a:xfrm>
                <a:off x="457201" y="2746118"/>
                <a:ext cx="137849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𝑀𝑒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altLang="cs-CZ" dirty="0">
                    <a:sym typeface="Symbol" panose="05050102010706020507" pitchFamily="18" charset="2"/>
                  </a:rPr>
                  <a:t>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altLang="cs-CZ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𝑀𝑒</m:t>
                        </m:r>
                      </m:e>
                      <m:sup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</m:sup>
                    </m:sSup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2" name="TextovéPo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2746118"/>
                <a:ext cx="137849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7522" t="-24590" r="-1327" b="-4918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ovéPole 2"/>
              <p:cNvSpPr txBox="1"/>
              <p:nvPr/>
            </p:nvSpPr>
            <p:spPr>
              <a:xfrm>
                <a:off x="3095956" y="2699536"/>
                <a:ext cx="23043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cs-CZ" altLang="cs-CZ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𝑀𝑒</m:t>
                        </m:r>
                      </m:e>
                      <m:sup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+</m:t>
                        </m:r>
                      </m:sup>
                    </m:sSup>
                  </m:oMath>
                </a14:m>
                <a:r>
                  <a:rPr lang="cs-CZ" dirty="0"/>
                  <a:t>+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cs-CZ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dirty="0"/>
                  <a:t>=</a:t>
                </a:r>
                <a14:m>
                  <m:oMath xmlns:m="http://schemas.openxmlformats.org/officeDocument/2006/math">
                    <m:r>
                      <a:rPr lang="cs-CZ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b="0" i="1" dirty="0" smtClean="0">
                        <a:latin typeface="Cambria Math" panose="02040503050406030204" pitchFamily="18" charset="0"/>
                      </a:rPr>
                      <m:t>𝑀𝑒</m:t>
                    </m:r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3" name="TextovéPo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56" y="2699536"/>
                <a:ext cx="2304349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4762" t="-25000" r="-3439" b="-5166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ovéPole 3"/>
              <p:cNvSpPr txBox="1"/>
              <p:nvPr/>
            </p:nvSpPr>
            <p:spPr>
              <a:xfrm>
                <a:off x="482810" y="3380911"/>
                <a:ext cx="3081458" cy="60952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cs-CZ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cs-CZ" sz="28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𝑧𝐹</m:t>
                        </m:r>
                      </m:den>
                    </m:f>
                    <m:func>
                      <m:funcPr>
                        <m:ctrlPr>
                          <a:rPr lang="cs-CZ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cs-CZ" sz="28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cs-CZ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cs-CZ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</a:rPr>
                                  <m:t>𝑀𝑒</m:t>
                                </m:r>
                              </m:e>
                              <m:sup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</m:sSub>
                      </m:e>
                    </m:func>
                  </m:oMath>
                </a14:m>
                <a:endParaRPr lang="cs-CZ" sz="2800" dirty="0"/>
              </a:p>
            </p:txBody>
          </p:sp>
        </mc:Choice>
        <mc:Fallback xmlns="">
          <p:sp>
            <p:nvSpPr>
              <p:cNvPr id="4" name="TextovéPo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0" y="3380911"/>
                <a:ext cx="3081458" cy="609526"/>
              </a:xfrm>
              <a:prstGeom prst="rect">
                <a:avLst/>
              </a:prstGeom>
              <a:blipFill rotWithShape="0">
                <a:blip r:embed="rId17"/>
                <a:stretch>
                  <a:fillRect t="-5000" b="-1800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ovéPole 4"/>
              <p:cNvSpPr txBox="1"/>
              <p:nvPr/>
            </p:nvSpPr>
            <p:spPr>
              <a:xfrm>
                <a:off x="4212771" y="3491638"/>
                <a:ext cx="11651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𝑀𝑒</m:t>
                          </m:r>
                        </m:sub>
                      </m:sSub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5" name="TextovéPo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771" y="3491638"/>
                <a:ext cx="1165127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2094" r="-5759" b="-1833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Nahraný zvuk">
            <a:hlinkClick r:id="" action="ppaction://media"/>
            <a:extLst>
              <a:ext uri="{FF2B5EF4-FFF2-40B4-BE49-F238E27FC236}">
                <a16:creationId xmlns:a16="http://schemas.microsoft.com/office/drawing/2014/main" id="{F751AF91-8B40-4DBC-8555-74671A6FDD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ChangeArrowheads="1"/>
          </p:cNvSpPr>
          <p:nvPr/>
        </p:nvSpPr>
        <p:spPr bwMode="auto">
          <a:xfrm>
            <a:off x="8172450" y="2205038"/>
            <a:ext cx="647700" cy="360362"/>
          </a:xfrm>
          <a:prstGeom prst="rect">
            <a:avLst/>
          </a:prstGeom>
          <a:solidFill>
            <a:srgbClr val="99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31" name="Rectangle 3"/>
          <p:cNvSpPr>
            <a:spLocks noChangeArrowheads="1"/>
          </p:cNvSpPr>
          <p:nvPr/>
        </p:nvSpPr>
        <p:spPr bwMode="auto">
          <a:xfrm>
            <a:off x="6011863" y="1773238"/>
            <a:ext cx="2160587" cy="863600"/>
          </a:xfrm>
          <a:prstGeom prst="rect">
            <a:avLst/>
          </a:prstGeom>
          <a:solidFill>
            <a:srgbClr val="99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32" name="Freeform 4" descr="Žula"/>
          <p:cNvSpPr>
            <a:spLocks/>
          </p:cNvSpPr>
          <p:nvPr/>
        </p:nvSpPr>
        <p:spPr bwMode="auto">
          <a:xfrm>
            <a:off x="6877050" y="1412875"/>
            <a:ext cx="503238" cy="2520950"/>
          </a:xfrm>
          <a:custGeom>
            <a:avLst/>
            <a:gdLst>
              <a:gd name="T0" fmla="*/ 182 w 454"/>
              <a:gd name="T1" fmla="*/ 0 h 1361"/>
              <a:gd name="T2" fmla="*/ 182 w 454"/>
              <a:gd name="T3" fmla="*/ 590 h 1361"/>
              <a:gd name="T4" fmla="*/ 0 w 454"/>
              <a:gd name="T5" fmla="*/ 726 h 1361"/>
              <a:gd name="T6" fmla="*/ 0 w 454"/>
              <a:gd name="T7" fmla="*/ 1361 h 1361"/>
              <a:gd name="T8" fmla="*/ 454 w 454"/>
              <a:gd name="T9" fmla="*/ 953 h 1361"/>
              <a:gd name="T10" fmla="*/ 454 w 454"/>
              <a:gd name="T11" fmla="*/ 363 h 1361"/>
              <a:gd name="T12" fmla="*/ 182 w 454"/>
              <a:gd name="T13" fmla="*/ 590 h 1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4" h="1361">
                <a:moveTo>
                  <a:pt x="182" y="0"/>
                </a:moveTo>
                <a:lnTo>
                  <a:pt x="182" y="590"/>
                </a:lnTo>
                <a:lnTo>
                  <a:pt x="0" y="726"/>
                </a:lnTo>
                <a:lnTo>
                  <a:pt x="0" y="1361"/>
                </a:lnTo>
                <a:lnTo>
                  <a:pt x="454" y="953"/>
                </a:lnTo>
                <a:lnTo>
                  <a:pt x="454" y="363"/>
                </a:lnTo>
                <a:lnTo>
                  <a:pt x="182" y="590"/>
                </a:lnTo>
              </a:path>
            </a:pathLst>
          </a:custGeom>
          <a:blipFill dpi="0" rotWithShape="1">
            <a:blip r:embed="rId5"/>
            <a:srcRect/>
            <a:tile tx="0" ty="0" sx="100000" sy="100000" flip="none" algn="tl"/>
          </a:blipFill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78533" name="Rectangle 5"/>
          <p:cNvSpPr>
            <a:spLocks noChangeArrowheads="1"/>
          </p:cNvSpPr>
          <p:nvPr/>
        </p:nvSpPr>
        <p:spPr bwMode="auto">
          <a:xfrm>
            <a:off x="6011863" y="2636838"/>
            <a:ext cx="2160587" cy="1800225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34" name="Rectangle 6"/>
          <p:cNvSpPr>
            <a:spLocks noGrp="1" noChangeArrowheads="1"/>
          </p:cNvSpPr>
          <p:nvPr>
            <p:ph type="title"/>
          </p:nvPr>
        </p:nvSpPr>
        <p:spPr>
          <a:xfrm>
            <a:off x="236041" y="205905"/>
            <a:ext cx="8229600" cy="1143000"/>
          </a:xfrm>
        </p:spPr>
        <p:txBody>
          <a:bodyPr/>
          <a:lstStyle/>
          <a:p>
            <a:r>
              <a:rPr lang="cs-CZ" altLang="cs-CZ" sz="3200" dirty="0"/>
              <a:t>Typy elektrod</a:t>
            </a:r>
          </a:p>
        </p:txBody>
      </p:sp>
      <p:graphicFrame>
        <p:nvGraphicFramePr>
          <p:cNvPr id="2785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157886"/>
              </p:ext>
            </p:extLst>
          </p:nvPr>
        </p:nvGraphicFramePr>
        <p:xfrm>
          <a:off x="579169" y="2158606"/>
          <a:ext cx="2447503" cy="511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647" name="Rovnice" r:id="rId6" imgW="1091880" imgH="228600" progId="Equation.3">
                  <p:embed/>
                </p:oleObj>
              </mc:Choice>
              <mc:Fallback>
                <p:oleObj name="Rovnice" r:id="rId6" imgW="109188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69" y="2158606"/>
                        <a:ext cx="2447503" cy="5119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37" name="Text Box 9"/>
          <p:cNvSpPr txBox="1">
            <a:spLocks noChangeArrowheads="1"/>
          </p:cNvSpPr>
          <p:nvPr/>
        </p:nvSpPr>
        <p:spPr bwMode="auto">
          <a:xfrm>
            <a:off x="323850" y="1557338"/>
            <a:ext cx="43211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Vodíková elektroda (plynová)</a:t>
            </a:r>
          </a:p>
        </p:txBody>
      </p:sp>
      <p:sp>
        <p:nvSpPr>
          <p:cNvPr id="278539" name="Freeform 11"/>
          <p:cNvSpPr>
            <a:spLocks/>
          </p:cNvSpPr>
          <p:nvPr/>
        </p:nvSpPr>
        <p:spPr bwMode="auto">
          <a:xfrm>
            <a:off x="7380288" y="1773238"/>
            <a:ext cx="1439862" cy="431800"/>
          </a:xfrm>
          <a:custGeom>
            <a:avLst/>
            <a:gdLst>
              <a:gd name="T0" fmla="*/ 0 w 998"/>
              <a:gd name="T1" fmla="*/ 0 h 272"/>
              <a:gd name="T2" fmla="*/ 544 w 998"/>
              <a:gd name="T3" fmla="*/ 0 h 272"/>
              <a:gd name="T4" fmla="*/ 544 w 998"/>
              <a:gd name="T5" fmla="*/ 272 h 272"/>
              <a:gd name="T6" fmla="*/ 998 w 998"/>
              <a:gd name="T7" fmla="*/ 272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8" h="272">
                <a:moveTo>
                  <a:pt x="0" y="0"/>
                </a:moveTo>
                <a:lnTo>
                  <a:pt x="544" y="0"/>
                </a:lnTo>
                <a:lnTo>
                  <a:pt x="544" y="272"/>
                </a:lnTo>
                <a:lnTo>
                  <a:pt x="998" y="272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78540" name="Freeform 12"/>
          <p:cNvSpPr>
            <a:spLocks/>
          </p:cNvSpPr>
          <p:nvPr/>
        </p:nvSpPr>
        <p:spPr bwMode="auto">
          <a:xfrm>
            <a:off x="7308850" y="2565400"/>
            <a:ext cx="1439863" cy="1871663"/>
          </a:xfrm>
          <a:custGeom>
            <a:avLst/>
            <a:gdLst>
              <a:gd name="T0" fmla="*/ 0 w 908"/>
              <a:gd name="T1" fmla="*/ 1179 h 1179"/>
              <a:gd name="T2" fmla="*/ 499 w 908"/>
              <a:gd name="T3" fmla="*/ 1179 h 1179"/>
              <a:gd name="T4" fmla="*/ 545 w 908"/>
              <a:gd name="T5" fmla="*/ 1179 h 1179"/>
              <a:gd name="T6" fmla="*/ 545 w 908"/>
              <a:gd name="T7" fmla="*/ 0 h 1179"/>
              <a:gd name="T8" fmla="*/ 908 w 908"/>
              <a:gd name="T9" fmla="*/ 0 h 1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8" h="1179">
                <a:moveTo>
                  <a:pt x="0" y="1179"/>
                </a:moveTo>
                <a:lnTo>
                  <a:pt x="499" y="1179"/>
                </a:lnTo>
                <a:lnTo>
                  <a:pt x="545" y="1179"/>
                </a:lnTo>
                <a:lnTo>
                  <a:pt x="545" y="0"/>
                </a:lnTo>
                <a:lnTo>
                  <a:pt x="908" y="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78541" name="Rectangle 13"/>
          <p:cNvSpPr>
            <a:spLocks noChangeArrowheads="1"/>
          </p:cNvSpPr>
          <p:nvPr/>
        </p:nvSpPr>
        <p:spPr bwMode="auto">
          <a:xfrm>
            <a:off x="7164388" y="1628775"/>
            <a:ext cx="215900" cy="287338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42" name="Rectangle 14"/>
          <p:cNvSpPr>
            <a:spLocks noChangeArrowheads="1"/>
          </p:cNvSpPr>
          <p:nvPr/>
        </p:nvSpPr>
        <p:spPr bwMode="auto">
          <a:xfrm>
            <a:off x="6804025" y="1628775"/>
            <a:ext cx="215900" cy="287338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43" name="Freeform 15"/>
          <p:cNvSpPr>
            <a:spLocks/>
          </p:cNvSpPr>
          <p:nvPr/>
        </p:nvSpPr>
        <p:spPr bwMode="auto">
          <a:xfrm>
            <a:off x="4427538" y="4221163"/>
            <a:ext cx="2881312" cy="1871662"/>
          </a:xfrm>
          <a:custGeom>
            <a:avLst/>
            <a:gdLst>
              <a:gd name="T0" fmla="*/ 1633 w 1815"/>
              <a:gd name="T1" fmla="*/ 0 h 1179"/>
              <a:gd name="T2" fmla="*/ 1724 w 1815"/>
              <a:gd name="T3" fmla="*/ 0 h 1179"/>
              <a:gd name="T4" fmla="*/ 1815 w 1815"/>
              <a:gd name="T5" fmla="*/ 136 h 1179"/>
              <a:gd name="T6" fmla="*/ 1815 w 1815"/>
              <a:gd name="T7" fmla="*/ 1179 h 1179"/>
              <a:gd name="T8" fmla="*/ 0 w 1815"/>
              <a:gd name="T9" fmla="*/ 1179 h 1179"/>
              <a:gd name="T10" fmla="*/ 0 w 1815"/>
              <a:gd name="T11" fmla="*/ 953 h 1179"/>
              <a:gd name="T12" fmla="*/ 1543 w 1815"/>
              <a:gd name="T13" fmla="*/ 953 h 1179"/>
              <a:gd name="T14" fmla="*/ 1543 w 1815"/>
              <a:gd name="T15" fmla="*/ 136 h 1179"/>
              <a:gd name="T16" fmla="*/ 1633 w 1815"/>
              <a:gd name="T17" fmla="*/ 0 h 1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15" h="1179">
                <a:moveTo>
                  <a:pt x="1633" y="0"/>
                </a:moveTo>
                <a:lnTo>
                  <a:pt x="1724" y="0"/>
                </a:lnTo>
                <a:lnTo>
                  <a:pt x="1815" y="136"/>
                </a:lnTo>
                <a:lnTo>
                  <a:pt x="1815" y="1179"/>
                </a:lnTo>
                <a:lnTo>
                  <a:pt x="0" y="1179"/>
                </a:lnTo>
                <a:lnTo>
                  <a:pt x="0" y="953"/>
                </a:lnTo>
                <a:lnTo>
                  <a:pt x="1543" y="953"/>
                </a:lnTo>
                <a:lnTo>
                  <a:pt x="1543" y="136"/>
                </a:lnTo>
                <a:lnTo>
                  <a:pt x="1633" y="0"/>
                </a:lnTo>
                <a:close/>
              </a:path>
            </a:pathLst>
          </a:custGeom>
          <a:solidFill>
            <a:srgbClr val="99FF66"/>
          </a:solidFill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78544" name="Oval 16"/>
          <p:cNvSpPr>
            <a:spLocks noChangeArrowheads="1"/>
          </p:cNvSpPr>
          <p:nvPr/>
        </p:nvSpPr>
        <p:spPr bwMode="auto">
          <a:xfrm>
            <a:off x="7019925" y="4005263"/>
            <a:ext cx="144463" cy="144462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45" name="Oval 17"/>
          <p:cNvSpPr>
            <a:spLocks noChangeArrowheads="1"/>
          </p:cNvSpPr>
          <p:nvPr/>
        </p:nvSpPr>
        <p:spPr bwMode="auto">
          <a:xfrm>
            <a:off x="7308850" y="2924175"/>
            <a:ext cx="144463" cy="144463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46" name="Oval 18"/>
          <p:cNvSpPr>
            <a:spLocks noChangeArrowheads="1"/>
          </p:cNvSpPr>
          <p:nvPr/>
        </p:nvSpPr>
        <p:spPr bwMode="auto">
          <a:xfrm>
            <a:off x="7019925" y="2997200"/>
            <a:ext cx="144463" cy="144463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47" name="Oval 19"/>
          <p:cNvSpPr>
            <a:spLocks noChangeArrowheads="1"/>
          </p:cNvSpPr>
          <p:nvPr/>
        </p:nvSpPr>
        <p:spPr bwMode="auto">
          <a:xfrm>
            <a:off x="6804025" y="3429000"/>
            <a:ext cx="144463" cy="144463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48" name="Oval 20"/>
          <p:cNvSpPr>
            <a:spLocks noChangeArrowheads="1"/>
          </p:cNvSpPr>
          <p:nvPr/>
        </p:nvSpPr>
        <p:spPr bwMode="auto">
          <a:xfrm>
            <a:off x="7164388" y="3573463"/>
            <a:ext cx="144462" cy="144462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49" name="Line 21"/>
          <p:cNvSpPr>
            <a:spLocks noChangeShapeType="1"/>
          </p:cNvSpPr>
          <p:nvPr/>
        </p:nvSpPr>
        <p:spPr bwMode="auto">
          <a:xfrm>
            <a:off x="7812088" y="2349500"/>
            <a:ext cx="10810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78550" name="Line 22"/>
          <p:cNvSpPr>
            <a:spLocks noChangeShapeType="1"/>
          </p:cNvSpPr>
          <p:nvPr/>
        </p:nvSpPr>
        <p:spPr bwMode="auto">
          <a:xfrm>
            <a:off x="4787900" y="5949950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6875463" y="5661025"/>
            <a:ext cx="504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sz="2000"/>
              <a:t>H</a:t>
            </a:r>
            <a:r>
              <a:rPr lang="cs-CZ" altLang="cs-CZ" sz="2000" baseline="-25000"/>
              <a:t>2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6084888" y="1844675"/>
            <a:ext cx="504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sz="2000"/>
              <a:t>H</a:t>
            </a:r>
            <a:r>
              <a:rPr lang="cs-CZ" altLang="cs-CZ" sz="2000" baseline="-25000"/>
              <a:t>2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6877050" y="2565400"/>
            <a:ext cx="5048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sz="2000"/>
              <a:t>Pt</a:t>
            </a:r>
          </a:p>
        </p:txBody>
      </p:sp>
      <p:sp>
        <p:nvSpPr>
          <p:cNvPr id="278554" name="Rectangle 26"/>
          <p:cNvSpPr>
            <a:spLocks noChangeArrowheads="1"/>
          </p:cNvSpPr>
          <p:nvPr/>
        </p:nvSpPr>
        <p:spPr bwMode="auto">
          <a:xfrm>
            <a:off x="5795963" y="2852738"/>
            <a:ext cx="215900" cy="288925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55" name="Rectangle 27" descr="Cik cak"/>
          <p:cNvSpPr>
            <a:spLocks noChangeArrowheads="1"/>
          </p:cNvSpPr>
          <p:nvPr/>
        </p:nvSpPr>
        <p:spPr bwMode="auto">
          <a:xfrm>
            <a:off x="5508625" y="2852738"/>
            <a:ext cx="287338" cy="288925"/>
          </a:xfrm>
          <a:prstGeom prst="rect">
            <a:avLst/>
          </a:prstGeom>
          <a:pattFill prst="zigZag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8556" name="Freeform 28"/>
          <p:cNvSpPr>
            <a:spLocks/>
          </p:cNvSpPr>
          <p:nvPr/>
        </p:nvSpPr>
        <p:spPr bwMode="auto">
          <a:xfrm>
            <a:off x="5292725" y="1773238"/>
            <a:ext cx="1584325" cy="1079500"/>
          </a:xfrm>
          <a:custGeom>
            <a:avLst/>
            <a:gdLst>
              <a:gd name="T0" fmla="*/ 0 w 998"/>
              <a:gd name="T1" fmla="*/ 680 h 680"/>
              <a:gd name="T2" fmla="*/ 453 w 998"/>
              <a:gd name="T3" fmla="*/ 680 h 680"/>
              <a:gd name="T4" fmla="*/ 453 w 998"/>
              <a:gd name="T5" fmla="*/ 0 h 680"/>
              <a:gd name="T6" fmla="*/ 998 w 998"/>
              <a:gd name="T7" fmla="*/ 0 h 6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8" h="680">
                <a:moveTo>
                  <a:pt x="0" y="680"/>
                </a:moveTo>
                <a:lnTo>
                  <a:pt x="453" y="680"/>
                </a:lnTo>
                <a:lnTo>
                  <a:pt x="453" y="0"/>
                </a:lnTo>
                <a:lnTo>
                  <a:pt x="998" y="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78557" name="Freeform 29"/>
          <p:cNvSpPr>
            <a:spLocks/>
          </p:cNvSpPr>
          <p:nvPr/>
        </p:nvSpPr>
        <p:spPr bwMode="auto">
          <a:xfrm>
            <a:off x="5292725" y="3141663"/>
            <a:ext cx="1584325" cy="1295400"/>
          </a:xfrm>
          <a:custGeom>
            <a:avLst/>
            <a:gdLst>
              <a:gd name="T0" fmla="*/ 0 w 998"/>
              <a:gd name="T1" fmla="*/ 0 h 816"/>
              <a:gd name="T2" fmla="*/ 453 w 998"/>
              <a:gd name="T3" fmla="*/ 0 h 816"/>
              <a:gd name="T4" fmla="*/ 453 w 998"/>
              <a:gd name="T5" fmla="*/ 816 h 816"/>
              <a:gd name="T6" fmla="*/ 998 w 998"/>
              <a:gd name="T7" fmla="*/ 816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8" h="816">
                <a:moveTo>
                  <a:pt x="0" y="0"/>
                </a:moveTo>
                <a:lnTo>
                  <a:pt x="453" y="0"/>
                </a:lnTo>
                <a:lnTo>
                  <a:pt x="453" y="816"/>
                </a:lnTo>
                <a:lnTo>
                  <a:pt x="998" y="816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ovéPole 1"/>
              <p:cNvSpPr txBox="1"/>
              <p:nvPr/>
            </p:nvSpPr>
            <p:spPr>
              <a:xfrm>
                <a:off x="579169" y="2962275"/>
                <a:ext cx="3527624" cy="74020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cs-CZ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cs-CZ" sz="28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cs-CZ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cs-CZ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  <m:sup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cs-CZ" sz="2800" dirty="0"/>
              </a:p>
            </p:txBody>
          </p:sp>
        </mc:Choice>
        <mc:Fallback xmlns="">
          <p:sp>
            <p:nvSpPr>
              <p:cNvPr id="2" name="TextovéPo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69" y="2962275"/>
                <a:ext cx="3527624" cy="740203"/>
              </a:xfrm>
              <a:prstGeom prst="rect">
                <a:avLst/>
              </a:prstGeom>
              <a:blipFill rotWithShape="0">
                <a:blip r:embed="rId13"/>
                <a:stretch>
                  <a:fillRect b="-743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ovéPole 32"/>
              <p:cNvSpPr txBox="1"/>
              <p:nvPr/>
            </p:nvSpPr>
            <p:spPr>
              <a:xfrm>
                <a:off x="654343" y="5139479"/>
                <a:ext cx="2372329" cy="609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cs-CZ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cs-CZ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</m:oMath>
                </a14:m>
                <a:r>
                  <a:rPr lang="cs-CZ" sz="2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cs-CZ" sz="2800" dirty="0"/>
              </a:p>
            </p:txBody>
          </p:sp>
        </mc:Choice>
        <mc:Fallback xmlns="">
          <p:sp>
            <p:nvSpPr>
              <p:cNvPr id="33" name="TextovéPole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3" y="5139479"/>
                <a:ext cx="2372329" cy="60952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426417" y="4551144"/>
                <a:ext cx="5469434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cs-CZ" altLang="cs-CZ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altLang="cs-C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altLang="cs-CZ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cs-CZ" altLang="cs-C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cs-CZ" altLang="cs-CZ" i="1" dirty="0"/>
                  <a:t>= 0) </a:t>
                </a:r>
                <a:r>
                  <a:rPr lang="cs-CZ" altLang="cs-CZ" dirty="0"/>
                  <a:t>standardní vodíková elektroda</a:t>
                </a:r>
              </a:p>
            </p:txBody>
          </p:sp>
        </mc:Choice>
        <mc:Fallback xmlns="">
          <p:sp>
            <p:nvSpPr>
              <p:cNvPr id="34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417" y="4551144"/>
                <a:ext cx="5469434" cy="461665"/>
              </a:xfrm>
              <a:prstGeom prst="rect">
                <a:avLst/>
              </a:prstGeom>
              <a:blipFill rotWithShape="0">
                <a:blip r:embed="rId15"/>
                <a:stretch>
                  <a:fillRect l="-1003" t="-9333" b="-32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ovéPole 34"/>
              <p:cNvSpPr txBox="1"/>
              <p:nvPr/>
            </p:nvSpPr>
            <p:spPr>
              <a:xfrm>
                <a:off x="548532" y="3942145"/>
                <a:ext cx="11374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35" name="TextovéPol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32" y="3942145"/>
                <a:ext cx="113749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2674" r="-4813" b="-1833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Nahraný zvuk">
            <a:hlinkClick r:id="" action="ppaction://media"/>
            <a:extLst>
              <a:ext uri="{FF2B5EF4-FFF2-40B4-BE49-F238E27FC236}">
                <a16:creationId xmlns:a16="http://schemas.microsoft.com/office/drawing/2014/main" id="{B12E11BB-5120-4051-B998-247549D1AE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899592" y="332656"/>
            <a:ext cx="6858000" cy="576064"/>
          </a:xfrm>
        </p:spPr>
        <p:txBody>
          <a:bodyPr/>
          <a:lstStyle/>
          <a:p>
            <a:r>
              <a:rPr lang="cs-CZ" altLang="cs-CZ" sz="3200" dirty="0"/>
              <a:t>Typy elektrod</a:t>
            </a:r>
            <a:endParaRPr lang="cs-CZ" sz="32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79512" y="1107901"/>
            <a:ext cx="88204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i="1" dirty="0"/>
              <a:t>Aniontové</a:t>
            </a:r>
            <a:r>
              <a:rPr lang="cs-CZ" altLang="cs-CZ" dirty="0"/>
              <a:t> – rovnováha nastává mezi nekovem a jeho aniontem</a:t>
            </a:r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1043608" y="3068960"/>
            <a:ext cx="1154112" cy="1439862"/>
            <a:chOff x="2335" y="935"/>
            <a:chExt cx="727" cy="907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2336" y="935"/>
              <a:ext cx="726" cy="90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2335" y="935"/>
              <a:ext cx="726" cy="36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</p:grpSp>
      <p:sp>
        <p:nvSpPr>
          <p:cNvPr id="8" name="Text Box 18"/>
          <p:cNvSpPr txBox="1">
            <a:spLocks noChangeArrowheads="1"/>
          </p:cNvSpPr>
          <p:nvPr/>
        </p:nvSpPr>
        <p:spPr bwMode="auto">
          <a:xfrm>
            <a:off x="2771800" y="3068960"/>
            <a:ext cx="122413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nekov</a:t>
            </a:r>
          </a:p>
        </p:txBody>
      </p:sp>
      <p:sp>
        <p:nvSpPr>
          <p:cNvPr id="9" name="Text Box 19"/>
          <p:cNvSpPr txBox="1">
            <a:spLocks noChangeArrowheads="1"/>
          </p:cNvSpPr>
          <p:nvPr/>
        </p:nvSpPr>
        <p:spPr bwMode="auto">
          <a:xfrm>
            <a:off x="2771800" y="3861048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roztok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85385"/>
              </p:ext>
            </p:extLst>
          </p:nvPr>
        </p:nvGraphicFramePr>
        <p:xfrm>
          <a:off x="5004048" y="3068960"/>
          <a:ext cx="203358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137" name="Rovnice" r:id="rId5" imgW="812520" imgH="203040" progId="Equation.3">
                  <p:embed/>
                </p:oleObj>
              </mc:Choice>
              <mc:Fallback>
                <p:oleObj name="Rovnice" r:id="rId5" imgW="812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3068960"/>
                        <a:ext cx="203358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ovéPole 10"/>
              <p:cNvSpPr txBox="1"/>
              <p:nvPr/>
            </p:nvSpPr>
            <p:spPr>
              <a:xfrm>
                <a:off x="899592" y="1629371"/>
                <a:ext cx="100771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altLang="cs-CZ" dirty="0">
                    <a:sym typeface="Symbol" panose="05050102010706020507" pitchFamily="18" charset="2"/>
                  </a:rPr>
                  <a:t>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altLang="cs-CZ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e>
                      <m:sup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</m:sup>
                    </m:sSup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11" name="TextovéPol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629371"/>
                <a:ext cx="100771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0909" t="-24590" b="-4918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ovéPole 11"/>
              <p:cNvSpPr txBox="1"/>
              <p:nvPr/>
            </p:nvSpPr>
            <p:spPr>
              <a:xfrm>
                <a:off x="2987824" y="1629371"/>
                <a:ext cx="19124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altLang="cs-CZ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𝐴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cs-CZ" dirty="0"/>
                  <a:t>+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cs-CZ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dirty="0"/>
                  <a:t>=</a:t>
                </a:r>
                <a14:m>
                  <m:oMath xmlns:m="http://schemas.openxmlformats.org/officeDocument/2006/math">
                    <m:r>
                      <a:rPr lang="cs-CZ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cs-CZ" altLang="cs-CZ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e>
                      <m:sup>
                        <m:r>
                          <a:rPr lang="cs-CZ" altLang="cs-CZ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𝑧</m:t>
                        </m:r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</m:sup>
                    </m:sSup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12" name="TextovéPol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1629371"/>
                <a:ext cx="1912447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5414" t="-22951" r="-637" b="-5082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ovéPole 12"/>
              <p:cNvSpPr txBox="1"/>
              <p:nvPr/>
            </p:nvSpPr>
            <p:spPr>
              <a:xfrm>
                <a:off x="467544" y="2214963"/>
                <a:ext cx="3081458" cy="60952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cs-CZ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cs-CZ" sz="28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𝑧𝐹</m:t>
                        </m:r>
                      </m:den>
                    </m:f>
                    <m:func>
                      <m:funcPr>
                        <m:ctrlPr>
                          <a:rPr lang="cs-CZ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cs-CZ" sz="2800" b="0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sSub>
                          <m:sSubPr>
                            <m:ctrlPr>
                              <a:rPr lang="cs-CZ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8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p>
                              <m:sSupPr>
                                <m:ctrlPr>
                                  <a:rPr lang="cs-CZ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sub>
                        </m:sSub>
                      </m:e>
                    </m:func>
                  </m:oMath>
                </a14:m>
                <a:endParaRPr lang="cs-CZ" sz="2800" dirty="0"/>
              </a:p>
            </p:txBody>
          </p:sp>
        </mc:Choice>
        <mc:Fallback xmlns="">
          <p:sp>
            <p:nvSpPr>
              <p:cNvPr id="13" name="TextovéPol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214963"/>
                <a:ext cx="3081458" cy="609526"/>
              </a:xfrm>
              <a:prstGeom prst="rect">
                <a:avLst/>
              </a:prstGeom>
              <a:blipFill rotWithShape="0">
                <a:blip r:embed="rId9"/>
                <a:stretch>
                  <a:fillRect t="-5000" b="-1900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46245" y="4636008"/>
            <a:ext cx="28083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Chlórová elektroda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ovéPole 14"/>
              <p:cNvSpPr txBox="1"/>
              <p:nvPr/>
            </p:nvSpPr>
            <p:spPr>
              <a:xfrm>
                <a:off x="467544" y="5224859"/>
                <a:ext cx="24748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dirty="0"/>
                  <a:t>+</a:t>
                </a:r>
                <a14:m>
                  <m:oMath xmlns:m="http://schemas.openxmlformats.org/officeDocument/2006/math">
                    <m:r>
                      <a:rPr lang="cs-CZ" b="0" i="1" dirty="0" smtClean="0">
                        <a:latin typeface="Cambria Math" panose="02040503050406030204" pitchFamily="18" charset="0"/>
                      </a:rPr>
                      <m:t>2 </m:t>
                    </m:r>
                    <m:sSup>
                      <m:sSupPr>
                        <m:ctrlPr>
                          <a:rPr lang="cs-CZ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cs-CZ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</m:sup>
                    </m:sSup>
                    <m:r>
                      <a:rPr lang="cs-CZ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⟷2 </m:t>
                    </m:r>
                    <m:sSup>
                      <m:sSupPr>
                        <m:ctrlPr>
                          <a:rPr lang="cs-CZ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𝐶𝑙</m:t>
                        </m:r>
                      </m:e>
                      <m:sup>
                        <m:r>
                          <a:rPr lang="cs-CZ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15" name="TextovéPol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224859"/>
                <a:ext cx="2474845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4433" t="-22951" r="-246" b="-5082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ovéPole 15"/>
              <p:cNvSpPr txBox="1"/>
              <p:nvPr/>
            </p:nvSpPr>
            <p:spPr>
              <a:xfrm>
                <a:off x="3634568" y="5030019"/>
                <a:ext cx="3476263" cy="765338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cs-CZ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cs-CZ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cs-CZ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cs-CZ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𝐶𝑙</m:t>
                                </m:r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  <m:sup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𝐶𝑙</m:t>
                                </m:r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cs-CZ" sz="2800" dirty="0"/>
              </a:p>
            </p:txBody>
          </p:sp>
        </mc:Choice>
        <mc:Fallback xmlns="">
          <p:sp>
            <p:nvSpPr>
              <p:cNvPr id="16" name="TextovéPol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68" y="5030019"/>
                <a:ext cx="3476263" cy="76533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ovéPole 16"/>
              <p:cNvSpPr txBox="1"/>
              <p:nvPr/>
            </p:nvSpPr>
            <p:spPr>
              <a:xfrm>
                <a:off x="2339752" y="5926935"/>
                <a:ext cx="3476263" cy="609526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cs-CZ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cs-CZ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cs-CZ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sSubSup>
                      <m:sSubSupPr>
                        <m:ctrlPr>
                          <a:rPr lang="cs-CZ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cs-CZ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cs-CZ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𝐶𝑙</m:t>
                        </m:r>
                        <m:r>
                          <a:rPr lang="cs-CZ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  <m:sup>
                        <m:r>
                          <a:rPr lang="cs-CZ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cs-CZ" sz="2800" dirty="0"/>
              </a:p>
            </p:txBody>
          </p:sp>
        </mc:Choice>
        <mc:Fallback xmlns="">
          <p:sp>
            <p:nvSpPr>
              <p:cNvPr id="17" name="TextovéPol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926935"/>
                <a:ext cx="3476263" cy="609526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ovéPole 17"/>
              <p:cNvSpPr txBox="1"/>
              <p:nvPr/>
            </p:nvSpPr>
            <p:spPr>
              <a:xfrm>
                <a:off x="7424110" y="5097673"/>
                <a:ext cx="11839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𝐶𝑙</m:t>
                          </m:r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8" name="TextovéPol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4110" y="5097673"/>
                <a:ext cx="1183978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2577" r="-5155" b="-1803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Nahraný zvuk">
            <a:hlinkClick r:id="" action="ppaction://media"/>
            <a:extLst>
              <a:ext uri="{FF2B5EF4-FFF2-40B4-BE49-F238E27FC236}">
                <a16:creationId xmlns:a16="http://schemas.microsoft.com/office/drawing/2014/main" id="{92B87E08-D5B4-4B6A-800F-198506D84C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143000" y="404664"/>
            <a:ext cx="6858000" cy="578445"/>
          </a:xfrm>
        </p:spPr>
        <p:txBody>
          <a:bodyPr/>
          <a:lstStyle/>
          <a:p>
            <a:r>
              <a:rPr lang="cs-CZ" altLang="cs-CZ" sz="3200" dirty="0"/>
              <a:t>Typy elektrod</a:t>
            </a:r>
            <a:endParaRPr lang="cs-CZ" sz="3200" dirty="0"/>
          </a:p>
        </p:txBody>
      </p:sp>
      <p:sp>
        <p:nvSpPr>
          <p:cNvPr id="4" name="Text Box 6"/>
          <p:cNvSpPr txBox="1">
            <a:spLocks noGrp="1" noChangeArrowheads="1"/>
          </p:cNvSpPr>
          <p:nvPr>
            <p:ph type="subTitle" idx="1"/>
          </p:nvPr>
        </p:nvSpPr>
        <p:spPr bwMode="auto">
          <a:xfrm>
            <a:off x="467544" y="1196752"/>
            <a:ext cx="82089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cs-CZ" altLang="cs-CZ" b="1" dirty="0"/>
              <a:t>Elektrody II. druhu </a:t>
            </a:r>
            <a:r>
              <a:rPr lang="cs-CZ" altLang="cs-CZ" dirty="0"/>
              <a:t>– kovová elektroda pokryta svojí málo rozpustnou solí, která má společný iont v roztoku svých iontů</a:t>
            </a:r>
          </a:p>
        </p:txBody>
      </p: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1403648" y="3356992"/>
            <a:ext cx="1154113" cy="3024187"/>
            <a:chOff x="2335" y="1979"/>
            <a:chExt cx="727" cy="1905"/>
          </a:xfrm>
        </p:grpSpPr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2336" y="1979"/>
              <a:ext cx="726" cy="1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7" name="Rectangle 11"/>
            <p:cNvSpPr>
              <a:spLocks noChangeArrowheads="1"/>
            </p:cNvSpPr>
            <p:nvPr/>
          </p:nvSpPr>
          <p:spPr bwMode="auto">
            <a:xfrm>
              <a:off x="2336" y="1979"/>
              <a:ext cx="726" cy="36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8" name="Rectangle 12"/>
            <p:cNvSpPr>
              <a:spLocks noChangeArrowheads="1"/>
            </p:cNvSpPr>
            <p:nvPr/>
          </p:nvSpPr>
          <p:spPr bwMode="auto">
            <a:xfrm>
              <a:off x="2335" y="2341"/>
              <a:ext cx="726" cy="40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</p:grp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3203848" y="3336277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kov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3275856" y="4026917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sůl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3204418" y="5085184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roztok</a:t>
            </a:r>
          </a:p>
        </p:txBody>
      </p:sp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602319"/>
              </p:ext>
            </p:extLst>
          </p:nvPr>
        </p:nvGraphicFramePr>
        <p:xfrm>
          <a:off x="5076056" y="3285477"/>
          <a:ext cx="21605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61" name="Rovnice" r:id="rId5" imgW="863280" imgH="203040" progId="Equation.3">
                  <p:embed/>
                </p:oleObj>
              </mc:Choice>
              <mc:Fallback>
                <p:oleObj name="Rovnice" r:id="rId5" imgW="8632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3285477"/>
                        <a:ext cx="216058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083872"/>
              </p:ext>
            </p:extLst>
          </p:nvPr>
        </p:nvGraphicFramePr>
        <p:xfrm>
          <a:off x="5056571" y="3976117"/>
          <a:ext cx="24145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62" name="Rovnice" r:id="rId7" imgW="965160" imgH="203040" progId="Equation.3">
                  <p:embed/>
                </p:oleObj>
              </mc:Choice>
              <mc:Fallback>
                <p:oleObj name="Rovnice" r:id="rId7" imgW="965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6571" y="3976117"/>
                        <a:ext cx="241458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8170650"/>
              </p:ext>
            </p:extLst>
          </p:nvPr>
        </p:nvGraphicFramePr>
        <p:xfrm>
          <a:off x="5076056" y="5016374"/>
          <a:ext cx="23510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63" name="Rovnice" r:id="rId9" imgW="939600" imgH="203040" progId="Equation.3">
                  <p:embed/>
                </p:oleObj>
              </mc:Choice>
              <mc:Fallback>
                <p:oleObj name="Rovnice" r:id="rId9" imgW="93960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5016374"/>
                        <a:ext cx="235108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ovéPole 14"/>
              <p:cNvSpPr txBox="1"/>
              <p:nvPr/>
            </p:nvSpPr>
            <p:spPr>
              <a:xfrm>
                <a:off x="1007802" y="2495368"/>
                <a:ext cx="1944216" cy="4009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𝑀𝑒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altLang="cs-CZ" dirty="0">
                    <a:sym typeface="Symbol" panose="05050102010706020507" pitchFamily="18" charset="2"/>
                  </a:rPr>
                  <a:t></a:t>
                </a:r>
                <a14:m>
                  <m:oMath xmlns:m="http://schemas.openxmlformats.org/officeDocument/2006/math"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𝑀𝑒𝑋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cs-CZ" altLang="cs-CZ" dirty="0">
                        <a:sym typeface="Symbol" panose="05050102010706020507" pitchFamily="18" charset="2"/>
                      </a:rPr>
                      <m:t></m:t>
                    </m:r>
                    <m:sSup>
                      <m:sSupPr>
                        <m:ctrlPr>
                          <a:rPr lang="cs-CZ" altLang="cs-CZ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𝑋</m:t>
                        </m:r>
                      </m:e>
                      <m:sup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</m:sup>
                    </m:sSup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15" name="TextovéPol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02" y="2495368"/>
                <a:ext cx="1944216" cy="400944"/>
              </a:xfrm>
              <a:prstGeom prst="rect">
                <a:avLst/>
              </a:prstGeom>
              <a:blipFill rotWithShape="0">
                <a:blip r:embed="rId11"/>
                <a:stretch>
                  <a:fillRect t="-16667" b="-4393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Nahraný zvuk">
            <a:hlinkClick r:id="" action="ppaction://media"/>
            <a:extLst>
              <a:ext uri="{FF2B5EF4-FFF2-40B4-BE49-F238E27FC236}">
                <a16:creationId xmlns:a16="http://schemas.microsoft.com/office/drawing/2014/main" id="{164938DE-B8A2-4E84-A518-340F55A1CE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2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Typy elektrod</a:t>
            </a:r>
          </a:p>
        </p:txBody>
      </p:sp>
      <p:graphicFrame>
        <p:nvGraphicFramePr>
          <p:cNvPr id="279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90653"/>
              </p:ext>
            </p:extLst>
          </p:nvPr>
        </p:nvGraphicFramePr>
        <p:xfrm>
          <a:off x="584480" y="3083043"/>
          <a:ext cx="3282764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51" name="Rovnice" r:id="rId5" imgW="1485720" imgH="228600" progId="Equation.3">
                  <p:embed/>
                </p:oleObj>
              </mc:Choice>
              <mc:Fallback>
                <p:oleObj name="Rovnice" r:id="rId5" imgW="148572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480" y="3083043"/>
                        <a:ext cx="3282764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556" name="Text Box 4"/>
          <p:cNvSpPr txBox="1">
            <a:spLocks noChangeArrowheads="1"/>
          </p:cNvSpPr>
          <p:nvPr/>
        </p:nvSpPr>
        <p:spPr bwMode="auto">
          <a:xfrm>
            <a:off x="323850" y="1557338"/>
            <a:ext cx="3240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Kalomelová elektroda</a:t>
            </a:r>
          </a:p>
        </p:txBody>
      </p:sp>
      <p:graphicFrame>
        <p:nvGraphicFramePr>
          <p:cNvPr id="27955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658100"/>
              </p:ext>
            </p:extLst>
          </p:nvPr>
        </p:nvGraphicFramePr>
        <p:xfrm>
          <a:off x="751751" y="3979220"/>
          <a:ext cx="2664296" cy="494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52" name="Rovnice" r:id="rId7" imgW="1231560" imgH="228600" progId="Equation.3">
                  <p:embed/>
                </p:oleObj>
              </mc:Choice>
              <mc:Fallback>
                <p:oleObj name="Rovnice" r:id="rId7" imgW="123156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751" y="3979220"/>
                        <a:ext cx="2664296" cy="494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9560" name="Rectangle 8"/>
          <p:cNvSpPr>
            <a:spLocks noChangeArrowheads="1"/>
          </p:cNvSpPr>
          <p:nvPr/>
        </p:nvSpPr>
        <p:spPr bwMode="auto">
          <a:xfrm>
            <a:off x="5364163" y="2276475"/>
            <a:ext cx="2592387" cy="28082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9561" name="Rectangle 9"/>
          <p:cNvSpPr>
            <a:spLocks noChangeArrowheads="1"/>
          </p:cNvSpPr>
          <p:nvPr/>
        </p:nvSpPr>
        <p:spPr bwMode="auto">
          <a:xfrm>
            <a:off x="5364163" y="2708275"/>
            <a:ext cx="2592387" cy="23764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9562" name="Rectangle 10"/>
          <p:cNvSpPr>
            <a:spLocks noChangeArrowheads="1"/>
          </p:cNvSpPr>
          <p:nvPr/>
        </p:nvSpPr>
        <p:spPr bwMode="auto">
          <a:xfrm>
            <a:off x="6300788" y="2276475"/>
            <a:ext cx="719137" cy="24479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9563" name="Rectangle 11" descr="Šindele"/>
          <p:cNvSpPr>
            <a:spLocks noChangeArrowheads="1"/>
          </p:cNvSpPr>
          <p:nvPr/>
        </p:nvSpPr>
        <p:spPr bwMode="auto">
          <a:xfrm>
            <a:off x="6300788" y="4292600"/>
            <a:ext cx="719137" cy="431800"/>
          </a:xfrm>
          <a:prstGeom prst="rect">
            <a:avLst/>
          </a:prstGeom>
          <a:pattFill prst="shingl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9564" name="Rectangle 12"/>
          <p:cNvSpPr>
            <a:spLocks noChangeArrowheads="1"/>
          </p:cNvSpPr>
          <p:nvPr/>
        </p:nvSpPr>
        <p:spPr bwMode="auto">
          <a:xfrm>
            <a:off x="6300788" y="4005263"/>
            <a:ext cx="719137" cy="287337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9565" name="Rectangle 13"/>
          <p:cNvSpPr>
            <a:spLocks noChangeArrowheads="1"/>
          </p:cNvSpPr>
          <p:nvPr/>
        </p:nvSpPr>
        <p:spPr bwMode="auto">
          <a:xfrm>
            <a:off x="6300788" y="3357563"/>
            <a:ext cx="719137" cy="6477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9566" name="Rectangle 14"/>
          <p:cNvSpPr>
            <a:spLocks noChangeArrowheads="1"/>
          </p:cNvSpPr>
          <p:nvPr/>
        </p:nvSpPr>
        <p:spPr bwMode="auto">
          <a:xfrm>
            <a:off x="6300788" y="2133600"/>
            <a:ext cx="719137" cy="3587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9567" name="Rectangle 15"/>
          <p:cNvSpPr>
            <a:spLocks noChangeArrowheads="1"/>
          </p:cNvSpPr>
          <p:nvPr/>
        </p:nvSpPr>
        <p:spPr bwMode="auto">
          <a:xfrm>
            <a:off x="6588125" y="1989138"/>
            <a:ext cx="144463" cy="12239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9568" name="Line 16"/>
          <p:cNvSpPr>
            <a:spLocks noChangeShapeType="1"/>
          </p:cNvSpPr>
          <p:nvPr/>
        </p:nvSpPr>
        <p:spPr bwMode="auto">
          <a:xfrm>
            <a:off x="6659563" y="1557338"/>
            <a:ext cx="0" cy="2159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79569" name="Text Box 17"/>
          <p:cNvSpPr txBox="1">
            <a:spLocks noChangeArrowheads="1"/>
          </p:cNvSpPr>
          <p:nvPr/>
        </p:nvSpPr>
        <p:spPr bwMode="auto">
          <a:xfrm>
            <a:off x="6732588" y="1557338"/>
            <a:ext cx="792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/>
              <a:t>Pt</a:t>
            </a:r>
          </a:p>
        </p:txBody>
      </p:sp>
      <p:sp>
        <p:nvSpPr>
          <p:cNvPr id="279570" name="Rectangle 18"/>
          <p:cNvSpPr>
            <a:spLocks noChangeArrowheads="1"/>
          </p:cNvSpPr>
          <p:nvPr/>
        </p:nvSpPr>
        <p:spPr bwMode="auto">
          <a:xfrm>
            <a:off x="4716463" y="4724400"/>
            <a:ext cx="1150937" cy="36036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cs-CZ" altLang="cs-CZ" b="1"/>
          </a:p>
        </p:txBody>
      </p:sp>
      <p:sp>
        <p:nvSpPr>
          <p:cNvPr id="279571" name="Rectangle 19" descr="Vlna"/>
          <p:cNvSpPr>
            <a:spLocks noChangeArrowheads="1"/>
          </p:cNvSpPr>
          <p:nvPr/>
        </p:nvSpPr>
        <p:spPr bwMode="auto">
          <a:xfrm>
            <a:off x="4716463" y="4724400"/>
            <a:ext cx="647700" cy="360363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79572" name="Text Box 20"/>
          <p:cNvSpPr txBox="1">
            <a:spLocks noChangeArrowheads="1"/>
          </p:cNvSpPr>
          <p:nvPr/>
        </p:nvSpPr>
        <p:spPr bwMode="auto">
          <a:xfrm>
            <a:off x="7237413" y="4437063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/>
              <a:t>KCl</a:t>
            </a:r>
          </a:p>
        </p:txBody>
      </p:sp>
      <p:sp>
        <p:nvSpPr>
          <p:cNvPr id="279573" name="Text Box 21"/>
          <p:cNvSpPr txBox="1">
            <a:spLocks noChangeArrowheads="1"/>
          </p:cNvSpPr>
          <p:nvPr/>
        </p:nvSpPr>
        <p:spPr bwMode="auto">
          <a:xfrm>
            <a:off x="5653088" y="3500438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/>
              <a:t>Hg</a:t>
            </a:r>
          </a:p>
        </p:txBody>
      </p:sp>
      <p:sp>
        <p:nvSpPr>
          <p:cNvPr id="279574" name="Text Box 22"/>
          <p:cNvSpPr txBox="1">
            <a:spLocks noChangeArrowheads="1"/>
          </p:cNvSpPr>
          <p:nvPr/>
        </p:nvSpPr>
        <p:spPr bwMode="auto">
          <a:xfrm>
            <a:off x="6950075" y="3919538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Hg</a:t>
            </a:r>
            <a:r>
              <a:rPr lang="cs-CZ" altLang="cs-CZ" baseline="-25000" dirty="0"/>
              <a:t>2</a:t>
            </a:r>
            <a:r>
              <a:rPr lang="cs-CZ" altLang="cs-CZ" dirty="0"/>
              <a:t>Cl</a:t>
            </a:r>
            <a:r>
              <a:rPr lang="cs-CZ" altLang="cs-CZ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ovéPole 22"/>
              <p:cNvSpPr txBox="1"/>
              <p:nvPr/>
            </p:nvSpPr>
            <p:spPr>
              <a:xfrm>
                <a:off x="773541" y="2187553"/>
                <a:ext cx="2484350" cy="398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b="0" i="1" dirty="0" smtClean="0">
                        <a:latin typeface="Cambria Math" panose="02040503050406030204" pitchFamily="18" charset="0"/>
                      </a:rPr>
                      <m:t>𝐻𝑔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altLang="cs-CZ" dirty="0">
                    <a:sym typeface="Symbol" panose="05050102010706020507" pitchFamily="18" charset="2"/>
                  </a:rPr>
                  <a:t>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𝐻𝑔</m:t>
                        </m:r>
                      </m:e>
                      <m:sub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𝐶𝑙</m:t>
                        </m:r>
                      </m:e>
                      <m:sub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sub>
                    </m:sSub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cs-CZ" altLang="cs-CZ" dirty="0">
                        <a:sym typeface="Symbol" panose="05050102010706020507" pitchFamily="18" charset="2"/>
                      </a:rPr>
                      <m:t></m:t>
                    </m:r>
                    <m:sSup>
                      <m:sSupPr>
                        <m:ctrlPr>
                          <a:rPr lang="cs-CZ" altLang="cs-CZ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𝐶𝑙</m:t>
                        </m:r>
                      </m:e>
                      <m:sup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</m:sup>
                    </m:sSup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23" name="TextovéPol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41" y="2187553"/>
                <a:ext cx="2484350" cy="398507"/>
              </a:xfrm>
              <a:prstGeom prst="rect">
                <a:avLst/>
              </a:prstGeom>
              <a:blipFill rotWithShape="0">
                <a:blip r:embed="rId9"/>
                <a:stretch>
                  <a:fillRect t="-18462" b="-4461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ovéPole 23"/>
              <p:cNvSpPr txBox="1"/>
              <p:nvPr/>
            </p:nvSpPr>
            <p:spPr>
              <a:xfrm>
                <a:off x="596398" y="4919230"/>
                <a:ext cx="3903594" cy="825034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cs-CZ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r>
                          <a:rPr lang="cs-CZ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cs-CZ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cs-CZ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f>
                      <m:fPr>
                        <m:ctrlP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sSubSup>
                              <m:sSubSupPr>
                                <m:ctrlP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𝐻𝑔</m:t>
                                </m:r>
                              </m:e>
                              <m:sub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bSup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cs-CZ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cs-CZ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𝐻𝑔</m:t>
                            </m:r>
                          </m:sub>
                          <m:sup>
                            <m:r>
                              <a:rPr lang="cs-CZ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cs-CZ" sz="2800" dirty="0"/>
              </a:p>
            </p:txBody>
          </p:sp>
        </mc:Choice>
        <mc:Fallback xmlns="">
          <p:sp>
            <p:nvSpPr>
              <p:cNvPr id="24" name="TextovéPol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98" y="4919230"/>
                <a:ext cx="3903594" cy="82503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8927D752-97BC-41E7-84CA-79E7259B0FC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7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Typy elektrod</a:t>
            </a:r>
            <a:endParaRPr lang="cs-CZ" sz="3200" dirty="0"/>
          </a:p>
        </p:txBody>
      </p:sp>
      <p:sp>
        <p:nvSpPr>
          <p:cNvPr id="4" name="Text Box 6"/>
          <p:cNvSpPr txBox="1">
            <a:spLocks noGrp="1" noChangeArrowheads="1"/>
          </p:cNvSpPr>
          <p:nvPr>
            <p:ph idx="1"/>
          </p:nvPr>
        </p:nvSpPr>
        <p:spPr bwMode="auto">
          <a:xfrm>
            <a:off x="251520" y="1310562"/>
            <a:ext cx="871296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indent="0" algn="l">
              <a:spcBef>
                <a:spcPct val="50000"/>
              </a:spcBef>
              <a:buNone/>
            </a:pPr>
            <a:r>
              <a:rPr lang="cs-CZ" altLang="cs-CZ" sz="2400" b="1" dirty="0" err="1"/>
              <a:t>Redox</a:t>
            </a:r>
            <a:r>
              <a:rPr lang="cs-CZ" altLang="cs-CZ" sz="2400" b="1" dirty="0"/>
              <a:t> elektrody </a:t>
            </a:r>
            <a:r>
              <a:rPr lang="cs-CZ" altLang="cs-CZ" sz="2400" dirty="0"/>
              <a:t>– platinový plíšek ponořený do roztoku obsahujícího ionty ve dvou oxidačních stupních </a:t>
            </a:r>
          </a:p>
          <a:p>
            <a:pPr marL="0" indent="0" algn="l">
              <a:spcBef>
                <a:spcPct val="50000"/>
              </a:spcBef>
              <a:buNone/>
            </a:pPr>
            <a:r>
              <a:rPr lang="cs-CZ" altLang="cs-CZ" sz="2400" dirty="0"/>
              <a:t>- elektroda se v roztoku oxidačního nebo redukčního činidla nabíjí, i když s ním nereaguje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ovéPole 4"/>
              <p:cNvSpPr txBox="1"/>
              <p:nvPr/>
            </p:nvSpPr>
            <p:spPr>
              <a:xfrm>
                <a:off x="457200" y="3411159"/>
                <a:ext cx="22143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𝑂𝑥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cs-CZ" dirty="0"/>
                  <a:t>+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cs-CZ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dirty="0"/>
                  <a:t>= </a:t>
                </a:r>
                <a14:m>
                  <m:oMath xmlns:m="http://schemas.openxmlformats.org/officeDocument/2006/math">
                    <m:r>
                      <a:rPr lang="cs-CZ" altLang="cs-CZ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𝑅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𝑒𝑑</m:t>
                    </m:r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5" name="TextovéPo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11159"/>
                <a:ext cx="221438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53" t="-25000" r="-3857" b="-5166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491880" y="3227555"/>
            <a:ext cx="3024336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 err="1"/>
              <a:t>Petersonova</a:t>
            </a:r>
            <a:r>
              <a:rPr lang="cs-CZ" altLang="cs-CZ" dirty="0"/>
              <a:t> rovnice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ovéPole 6"/>
              <p:cNvSpPr txBox="1"/>
              <p:nvPr/>
            </p:nvSpPr>
            <p:spPr>
              <a:xfrm>
                <a:off x="3563888" y="3761664"/>
                <a:ext cx="4896544" cy="685252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𝑅𝑒𝑑𝑜𝑥</m:t>
                        </m:r>
                      </m:sub>
                    </m:sSub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𝑅𝑒𝑑𝑜𝑥</m:t>
                        </m:r>
                      </m:sub>
                      <m:sup>
                        <m: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cs-CZ" sz="28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𝑧𝐹</m:t>
                        </m:r>
                      </m:den>
                    </m:f>
                    <m:r>
                      <a:rPr lang="cs-CZ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cs-CZ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𝑟𝑒𝑑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cs-CZ" sz="2800" dirty="0"/>
              </a:p>
            </p:txBody>
          </p:sp>
        </mc:Choice>
        <mc:Fallback xmlns="">
          <p:sp>
            <p:nvSpPr>
              <p:cNvPr id="7" name="TextovéPol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761664"/>
                <a:ext cx="4896544" cy="685252"/>
              </a:xfrm>
              <a:prstGeom prst="rect">
                <a:avLst/>
              </a:prstGeom>
              <a:blipFill rotWithShape="0">
                <a:blip r:embed="rId5"/>
                <a:stretch>
                  <a:fillRect t="-1786" b="-892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23078" y="4670460"/>
            <a:ext cx="272637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Fero-</a:t>
            </a:r>
            <a:r>
              <a:rPr lang="cs-CZ" altLang="cs-CZ" dirty="0" err="1"/>
              <a:t>feri</a:t>
            </a:r>
            <a:r>
              <a:rPr lang="cs-CZ" altLang="cs-CZ" dirty="0"/>
              <a:t> elektroda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ovéPole 8"/>
              <p:cNvSpPr txBox="1"/>
              <p:nvPr/>
            </p:nvSpPr>
            <p:spPr>
              <a:xfrm>
                <a:off x="700727" y="5301208"/>
                <a:ext cx="15121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cs-CZ" altLang="cs-CZ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𝐹𝑒</m:t>
                        </m:r>
                      </m:e>
                      <m:sup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3+</m:t>
                        </m:r>
                      </m:sup>
                    </m:sSup>
                  </m:oMath>
                </a14:m>
                <a:r>
                  <a:rPr lang="cs-CZ" altLang="cs-CZ" dirty="0">
                    <a:sym typeface="Symbol" panose="05050102010706020507" pitchFamily="18" charset="2"/>
                  </a:rPr>
                  <a:t>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altLang="cs-CZ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𝐹𝑒</m:t>
                        </m:r>
                      </m:e>
                      <m:sup>
                        <m:r>
                          <a:rPr lang="cs-CZ" altLang="cs-CZ" b="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2+</m:t>
                        </m:r>
                      </m:sup>
                    </m:sSup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9" name="TextovéPol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27" y="5301208"/>
                <a:ext cx="151216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7258" t="-26667" b="-5000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/>
              <p:cNvSpPr txBox="1"/>
              <p:nvPr/>
            </p:nvSpPr>
            <p:spPr>
              <a:xfrm>
                <a:off x="674638" y="5787448"/>
                <a:ext cx="2542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cs-CZ" altLang="cs-CZ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cs-CZ" altLang="cs-CZ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𝐹𝑒</m:t>
                        </m:r>
                      </m:e>
                      <m:sup>
                        <m:r>
                          <a:rPr lang="cs-CZ" altLang="cs-CZ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3+</m:t>
                        </m:r>
                      </m:sup>
                    </m:sSup>
                  </m:oMath>
                </a14:m>
                <a:r>
                  <a:rPr lang="cs-CZ" dirty="0"/>
                  <a:t>+</a:t>
                </a:r>
                <a14:m>
                  <m:oMath xmlns:m="http://schemas.openxmlformats.org/officeDocument/2006/math">
                    <m:r>
                      <a:rPr lang="cs-CZ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cs-CZ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cs-CZ" b="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</m:sup>
                    </m:sSup>
                    <m:r>
                      <a:rPr lang="cs-CZ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sSup>
                      <m:sSupPr>
                        <m:ctrlPr>
                          <a:rPr lang="cs-CZ" altLang="cs-CZ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cs-CZ" altLang="cs-CZ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𝐹𝑒</m:t>
                        </m:r>
                      </m:e>
                      <m:sup>
                        <m:r>
                          <a:rPr lang="cs-CZ" altLang="cs-CZ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2+</m:t>
                        </m:r>
                      </m:sup>
                    </m:sSup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10" name="TextovéPol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38" y="5787448"/>
                <a:ext cx="254261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4317" t="-22951" b="-5082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ovéPole 10"/>
              <p:cNvSpPr txBox="1"/>
              <p:nvPr/>
            </p:nvSpPr>
            <p:spPr>
              <a:xfrm>
                <a:off x="3707904" y="5329907"/>
                <a:ext cx="4896544" cy="689163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𝑅𝑒𝑑𝑜𝑥</m:t>
                        </m:r>
                      </m:sub>
                    </m:sSub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𝑅𝑒𝑑𝑜𝑥</m:t>
                        </m:r>
                      </m:sub>
                      <m:sup>
                        <m: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cs-CZ" sz="28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𝑅𝑇</m:t>
                        </m:r>
                      </m:num>
                      <m:den>
                        <m:r>
                          <a:rPr lang="cs-CZ" sz="28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den>
                    </m:f>
                    <m:r>
                      <a:rPr lang="cs-CZ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cs-CZ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cs-CZ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cs-CZ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𝐹𝑒</m:t>
                                </m:r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3+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𝐹𝑒</m:t>
                                </m:r>
                                <m:r>
                                  <a:rPr lang="cs-CZ" sz="2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2+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cs-CZ" sz="2800" dirty="0"/>
              </a:p>
            </p:txBody>
          </p:sp>
        </mc:Choice>
        <mc:Fallback xmlns="">
          <p:sp>
            <p:nvSpPr>
              <p:cNvPr id="11" name="TextovéPol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5329907"/>
                <a:ext cx="4896544" cy="689163"/>
              </a:xfrm>
              <a:prstGeom prst="rect">
                <a:avLst/>
              </a:prstGeom>
              <a:blipFill rotWithShape="0">
                <a:blip r:embed="rId8"/>
                <a:stretch>
                  <a:fillRect t="-1770" b="-796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Nahraný zvuk">
            <a:hlinkClick r:id="" action="ppaction://media"/>
            <a:extLst>
              <a:ext uri="{FF2B5EF4-FFF2-40B4-BE49-F238E27FC236}">
                <a16:creationId xmlns:a16="http://schemas.microsoft.com/office/drawing/2014/main" id="{295224D9-8C3D-40B8-8BB7-336B51FDB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ChangeArrowheads="1"/>
          </p:cNvSpPr>
          <p:nvPr/>
        </p:nvSpPr>
        <p:spPr bwMode="auto">
          <a:xfrm>
            <a:off x="5795963" y="2276475"/>
            <a:ext cx="1728787" cy="2232025"/>
          </a:xfrm>
          <a:prstGeom prst="rect">
            <a:avLst/>
          </a:prstGeom>
          <a:solidFill>
            <a:srgbClr val="99FF66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80579" name="Rectangle 3"/>
          <p:cNvSpPr>
            <a:spLocks noChangeArrowheads="1"/>
          </p:cNvSpPr>
          <p:nvPr/>
        </p:nvSpPr>
        <p:spPr bwMode="auto">
          <a:xfrm>
            <a:off x="6156325" y="2276475"/>
            <a:ext cx="1008063" cy="18002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80580" name="Rectangle 4"/>
          <p:cNvSpPr>
            <a:spLocks noGrp="1" noChangeArrowheads="1"/>
          </p:cNvSpPr>
          <p:nvPr>
            <p:ph type="title"/>
          </p:nvPr>
        </p:nvSpPr>
        <p:spPr>
          <a:xfrm>
            <a:off x="389739" y="1837"/>
            <a:ext cx="8229600" cy="1143000"/>
          </a:xfrm>
        </p:spPr>
        <p:txBody>
          <a:bodyPr/>
          <a:lstStyle/>
          <a:p>
            <a:r>
              <a:rPr lang="cs-CZ" altLang="cs-CZ" sz="3200" dirty="0"/>
              <a:t>Typy elektrod</a:t>
            </a:r>
          </a:p>
        </p:txBody>
      </p:sp>
      <p:sp>
        <p:nvSpPr>
          <p:cNvPr id="280581" name="Text Box 5"/>
          <p:cNvSpPr txBox="1">
            <a:spLocks noChangeArrowheads="1"/>
          </p:cNvSpPr>
          <p:nvPr/>
        </p:nvSpPr>
        <p:spPr bwMode="auto">
          <a:xfrm>
            <a:off x="278406" y="995462"/>
            <a:ext cx="59043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b="1" dirty="0"/>
              <a:t>Iontově selektivní elektrody </a:t>
            </a:r>
            <a:r>
              <a:rPr lang="cs-CZ" altLang="cs-CZ" dirty="0"/>
              <a:t>(speciální)</a:t>
            </a:r>
          </a:p>
        </p:txBody>
      </p:sp>
      <p:sp>
        <p:nvSpPr>
          <p:cNvPr id="280584" name="Rectangle 8" descr="Šindele"/>
          <p:cNvSpPr>
            <a:spLocks noChangeArrowheads="1"/>
          </p:cNvSpPr>
          <p:nvPr/>
        </p:nvSpPr>
        <p:spPr bwMode="auto">
          <a:xfrm>
            <a:off x="6156325" y="3860800"/>
            <a:ext cx="1008063" cy="215900"/>
          </a:xfrm>
          <a:prstGeom prst="rect">
            <a:avLst/>
          </a:prstGeom>
          <a:pattFill prst="shingl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80585" name="Rectangle 9"/>
          <p:cNvSpPr>
            <a:spLocks noChangeArrowheads="1"/>
          </p:cNvSpPr>
          <p:nvPr/>
        </p:nvSpPr>
        <p:spPr bwMode="auto">
          <a:xfrm>
            <a:off x="6300788" y="2133600"/>
            <a:ext cx="719137" cy="3587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80586" name="Rectangle 10"/>
          <p:cNvSpPr>
            <a:spLocks noChangeArrowheads="1"/>
          </p:cNvSpPr>
          <p:nvPr/>
        </p:nvSpPr>
        <p:spPr bwMode="auto">
          <a:xfrm>
            <a:off x="6588125" y="1989138"/>
            <a:ext cx="144463" cy="12239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80587" name="Line 11"/>
          <p:cNvSpPr>
            <a:spLocks noChangeShapeType="1"/>
          </p:cNvSpPr>
          <p:nvPr/>
        </p:nvSpPr>
        <p:spPr bwMode="auto">
          <a:xfrm>
            <a:off x="6659563" y="1557338"/>
            <a:ext cx="0" cy="2159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80588" name="Rectangle 12" descr="Vlna"/>
          <p:cNvSpPr>
            <a:spLocks noChangeArrowheads="1"/>
          </p:cNvSpPr>
          <p:nvPr/>
        </p:nvSpPr>
        <p:spPr bwMode="auto">
          <a:xfrm>
            <a:off x="5148263" y="2349500"/>
            <a:ext cx="647700" cy="360363"/>
          </a:xfrm>
          <a:prstGeom prst="rect">
            <a:avLst/>
          </a:prstGeom>
          <a:pattFill prst="wave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80589" name="Text Box 13"/>
          <p:cNvSpPr txBox="1">
            <a:spLocks noChangeArrowheads="1"/>
          </p:cNvSpPr>
          <p:nvPr/>
        </p:nvSpPr>
        <p:spPr bwMode="auto">
          <a:xfrm>
            <a:off x="7308850" y="4724400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/>
              <a:t>HCl</a:t>
            </a:r>
          </a:p>
        </p:txBody>
      </p:sp>
      <p:sp>
        <p:nvSpPr>
          <p:cNvPr id="280590" name="Text Box 14"/>
          <p:cNvSpPr txBox="1">
            <a:spLocks noChangeArrowheads="1"/>
          </p:cNvSpPr>
          <p:nvPr/>
        </p:nvSpPr>
        <p:spPr bwMode="auto">
          <a:xfrm>
            <a:off x="261741" y="2395396"/>
            <a:ext cx="45513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Skleněná elektroda (referenční)</a:t>
            </a:r>
          </a:p>
        </p:txBody>
      </p:sp>
      <p:sp>
        <p:nvSpPr>
          <p:cNvPr id="280592" name="Rectangle 16"/>
          <p:cNvSpPr>
            <a:spLocks noChangeArrowheads="1"/>
          </p:cNvSpPr>
          <p:nvPr/>
        </p:nvSpPr>
        <p:spPr bwMode="auto">
          <a:xfrm>
            <a:off x="6588125" y="2997200"/>
            <a:ext cx="144463" cy="7921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80593" name="Oval 17"/>
          <p:cNvSpPr>
            <a:spLocks noChangeArrowheads="1"/>
          </p:cNvSpPr>
          <p:nvPr/>
        </p:nvSpPr>
        <p:spPr bwMode="auto">
          <a:xfrm>
            <a:off x="6084888" y="4868863"/>
            <a:ext cx="1223962" cy="1152525"/>
          </a:xfrm>
          <a:prstGeom prst="ellipse">
            <a:avLst/>
          </a:prstGeom>
          <a:solidFill>
            <a:srgbClr val="99FF66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80594" name="Rectangle 18"/>
          <p:cNvSpPr>
            <a:spLocks noChangeArrowheads="1"/>
          </p:cNvSpPr>
          <p:nvPr/>
        </p:nvSpPr>
        <p:spPr bwMode="auto">
          <a:xfrm>
            <a:off x="6516688" y="4437063"/>
            <a:ext cx="360362" cy="647700"/>
          </a:xfrm>
          <a:prstGeom prst="rect">
            <a:avLst/>
          </a:prstGeom>
          <a:solidFill>
            <a:srgbClr val="99FF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80595" name="Line 19"/>
          <p:cNvSpPr>
            <a:spLocks noChangeShapeType="1"/>
          </p:cNvSpPr>
          <p:nvPr/>
        </p:nvSpPr>
        <p:spPr bwMode="auto">
          <a:xfrm>
            <a:off x="6877050" y="4508500"/>
            <a:ext cx="0" cy="433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80596" name="Line 20"/>
          <p:cNvSpPr>
            <a:spLocks noChangeShapeType="1"/>
          </p:cNvSpPr>
          <p:nvPr/>
        </p:nvSpPr>
        <p:spPr bwMode="auto">
          <a:xfrm>
            <a:off x="6516688" y="4508500"/>
            <a:ext cx="0" cy="433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80597" name="AutoShape 21"/>
          <p:cNvSpPr>
            <a:spLocks/>
          </p:cNvSpPr>
          <p:nvPr/>
        </p:nvSpPr>
        <p:spPr bwMode="auto">
          <a:xfrm>
            <a:off x="3028315" y="6107906"/>
            <a:ext cx="2298700" cy="609600"/>
          </a:xfrm>
          <a:prstGeom prst="borderCallout2">
            <a:avLst>
              <a:gd name="adj1" fmla="val 18750"/>
              <a:gd name="adj2" fmla="val 103315"/>
              <a:gd name="adj3" fmla="val 18750"/>
              <a:gd name="adj4" fmla="val 118718"/>
              <a:gd name="adj5" fmla="val -94532"/>
              <a:gd name="adj6" fmla="val 13473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cs-CZ" altLang="cs-CZ" sz="2000" dirty="0" err="1"/>
              <a:t>tl</a:t>
            </a:r>
            <a:r>
              <a:rPr lang="cs-CZ" altLang="cs-CZ" sz="2000" dirty="0"/>
              <a:t>. 0,01-0,1 mm</a:t>
            </a: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278406" y="1507454"/>
            <a:ext cx="198257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i="1" dirty="0"/>
              <a:t>Membránové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ovéPole 22"/>
              <p:cNvSpPr txBox="1"/>
              <p:nvPr/>
            </p:nvSpPr>
            <p:spPr>
              <a:xfrm>
                <a:off x="478465" y="2914103"/>
                <a:ext cx="34561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𝑠𝑘𝑙𝑜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altLang="cs-CZ" dirty="0">
                    <a:sym typeface="Symbol" panose="05050102010706020507" pitchFamily="18" charset="2"/>
                  </a:rPr>
                  <a:t></a:t>
                </a:r>
                <a14:m>
                  <m:oMath xmlns:m="http://schemas.openxmlformats.org/officeDocument/2006/math">
                    <m:r>
                      <a:rPr lang="cs-CZ" altLang="cs-CZ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𝑛𝑖𝑡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ř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í 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𝑟𝑜𝑧𝑡𝑜𝑘</m:t>
                    </m:r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23" name="TextovéPol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65" y="2914103"/>
                <a:ext cx="345618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998" t="-24590" r="-1058" b="-4918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ovéPole 23"/>
              <p:cNvSpPr txBox="1"/>
              <p:nvPr/>
            </p:nvSpPr>
            <p:spPr>
              <a:xfrm>
                <a:off x="500846" y="3363102"/>
                <a:ext cx="345618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𝑠𝑘𝑙𝑜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altLang="cs-CZ" dirty="0">
                    <a:sym typeface="Symbol" panose="05050102010706020507" pitchFamily="18" charset="2"/>
                  </a:rPr>
                  <a:t></a:t>
                </a:r>
                <a14:m>
                  <m:oMath xmlns:m="http://schemas.openxmlformats.org/officeDocument/2006/math">
                    <m:r>
                      <a:rPr lang="cs-CZ" altLang="cs-CZ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𝑣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𝑛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ě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𝑗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ší </m:t>
                    </m:r>
                    <m:r>
                      <a:rPr lang="cs-CZ" altLang="cs-CZ" b="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𝑟𝑜𝑧𝑡𝑜𝑘</m:t>
                    </m:r>
                  </m:oMath>
                </a14:m>
                <a:endParaRPr lang="cs-CZ" dirty="0"/>
              </a:p>
            </p:txBody>
          </p:sp>
        </mc:Choice>
        <mc:Fallback xmlns="">
          <p:sp>
            <p:nvSpPr>
              <p:cNvPr id="24" name="TextovéPol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46" y="3363102"/>
                <a:ext cx="345618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998" t="-26667" b="-5000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ovéPole 24"/>
              <p:cNvSpPr txBox="1"/>
              <p:nvPr/>
            </p:nvSpPr>
            <p:spPr>
              <a:xfrm>
                <a:off x="359719" y="3928779"/>
                <a:ext cx="5112394" cy="1049839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dirty="0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cs-CZ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cs-CZ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cs-CZ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𝑣𝑛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ě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cs-CZ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cs-CZ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i="1" dirty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cs-CZ" i="1" dirty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cs-CZ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cs-CZ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cs-CZ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cs-CZ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𝑣𝑛𝑖𝑡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25" name="TextovéPol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19" y="3928779"/>
                <a:ext cx="5112394" cy="1049839"/>
              </a:xfrm>
              <a:prstGeom prst="rect">
                <a:avLst/>
              </a:prstGeom>
              <a:blipFill rotWithShape="0">
                <a:blip r:embed="rId6"/>
                <a:stretch>
                  <a:fillRect l="-11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ovéPole 25"/>
              <p:cNvSpPr txBox="1"/>
              <p:nvPr/>
            </p:nvSpPr>
            <p:spPr>
              <a:xfrm>
                <a:off x="569937" y="5146535"/>
                <a:ext cx="4212281" cy="689035"/>
              </a:xfrm>
              <a:prstGeom prst="rect">
                <a:avLst/>
              </a:prstGeom>
              <a:solidFill>
                <a:srgbClr val="00B0F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cs-CZ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𝑘𝑜𝑛𝑠𝑡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cs-CZ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b="0" i="1" dirty="0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cs-CZ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cs-CZ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cs-CZ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𝑣𝑛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ě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cs-CZ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26" name="TextovéPol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37" y="5146535"/>
                <a:ext cx="4212281" cy="6890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Box 15">
            <a:extLst>
              <a:ext uri="{FF2B5EF4-FFF2-40B4-BE49-F238E27FC236}">
                <a16:creationId xmlns:a16="http://schemas.microsoft.com/office/drawing/2014/main" id="{537B13CF-15E0-41A6-96CB-7CCC5E839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993" y="1915619"/>
            <a:ext cx="50329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sz="2000" dirty="0"/>
              <a:t>vnitřní roztok – membrána - vnější roztok</a:t>
            </a:r>
          </a:p>
        </p:txBody>
      </p:sp>
      <p:pic>
        <p:nvPicPr>
          <p:cNvPr id="3" name="Nahraný zvuk">
            <a:hlinkClick r:id="" action="ppaction://media"/>
            <a:extLst>
              <a:ext uri="{FF2B5EF4-FFF2-40B4-BE49-F238E27FC236}">
                <a16:creationId xmlns:a16="http://schemas.microsoft.com/office/drawing/2014/main" id="{DD3D3210-FECA-454F-BF7E-5B08F4802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pro obsah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56792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cs-CZ" sz="2400" b="1" i="1" dirty="0"/>
                  <a:t>Měrná vodivost </a:t>
                </a:r>
                <a14:m>
                  <m:oMath xmlns:m="http://schemas.openxmlformats.org/officeDocument/2006/math">
                    <m:r>
                      <a:rPr lang="cs-CZ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cs-CZ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den>
                    </m:f>
                  </m:oMath>
                </a14:m>
                <a:r>
                  <a:rPr lang="cs-CZ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s-CZ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cs-CZ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cs-CZ" sz="2400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cs-CZ" sz="2400" dirty="0"/>
              </a:p>
              <a:p>
                <a:pPr>
                  <a:buFontTx/>
                  <a:buChar char="-"/>
                </a:pPr>
                <a:r>
                  <a:rPr lang="cs-CZ" sz="2400" dirty="0"/>
                  <a:t>závisí na teplotě, při změně o 1</a:t>
                </a:r>
                <a14:m>
                  <m:oMath xmlns:m="http://schemas.openxmlformats.org/officeDocument/2006/math"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cs-CZ" sz="2400" dirty="0"/>
                  <a:t>C se změní o 2%</a:t>
                </a:r>
              </a:p>
              <a:p>
                <a:pPr>
                  <a:buFontTx/>
                  <a:buChar char="-"/>
                </a:pPr>
                <a:r>
                  <a:rPr lang="cs-CZ" sz="2400" dirty="0"/>
                  <a:t>pro zředěné roztoky – stoupá lineárně s koncentrací</a:t>
                </a:r>
              </a:p>
              <a:p>
                <a:pPr>
                  <a:buFontTx/>
                  <a:buChar char="-"/>
                </a:pPr>
                <a:r>
                  <a:rPr lang="cs-CZ" sz="2400" dirty="0"/>
                  <a:t>při středních koncentracích nabývá maxima</a:t>
                </a:r>
              </a:p>
              <a:p>
                <a:pPr>
                  <a:buFontTx/>
                  <a:buChar char="-"/>
                </a:pPr>
                <a:r>
                  <a:rPr lang="cs-CZ" sz="2400" dirty="0"/>
                  <a:t>při vysokých koncentracích opět klesá (zdůvodnění):</a:t>
                </a:r>
              </a:p>
              <a:p>
                <a:pPr marL="914400" lvl="1" indent="-457200">
                  <a:buAutoNum type="alphaLcParenR"/>
                </a:pPr>
                <a:r>
                  <a:rPr lang="cs-CZ" sz="2400" dirty="0"/>
                  <a:t>u silných </a:t>
                </a:r>
                <a:r>
                  <a:rPr lang="cs-CZ" sz="2400" dirty="0" err="1"/>
                  <a:t>elytů</a:t>
                </a:r>
                <a:r>
                  <a:rPr lang="cs-CZ" sz="2400" dirty="0"/>
                  <a:t> – vzájemné ovlivňování iontů</a:t>
                </a:r>
              </a:p>
              <a:p>
                <a:pPr marL="914400" lvl="1" indent="-457200">
                  <a:buAutoNum type="alphaLcParenR"/>
                </a:pPr>
                <a:r>
                  <a:rPr lang="cs-CZ" sz="2400" dirty="0"/>
                  <a:t>u slabých </a:t>
                </a:r>
                <a:r>
                  <a:rPr lang="cs-CZ" sz="2400" dirty="0" err="1"/>
                  <a:t>elytů</a:t>
                </a:r>
                <a:r>
                  <a:rPr lang="cs-CZ" sz="2400" dirty="0"/>
                  <a:t> – klesá </a:t>
                </a:r>
                <a14:m>
                  <m:oMath xmlns:m="http://schemas.openxmlformats.org/officeDocument/2006/math">
                    <m:r>
                      <a:rPr lang="cs-C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sz="2400" dirty="0"/>
                  <a:t>  - málo disociovaných molekul</a:t>
                </a:r>
                <a:endParaRPr lang="cs-CZ" sz="2000" dirty="0"/>
              </a:p>
              <a:p>
                <a:pPr>
                  <a:buFontTx/>
                  <a:buChar char="-"/>
                </a:pPr>
                <a:r>
                  <a:rPr lang="cs-CZ" sz="2400" dirty="0"/>
                  <a:t>závisí na koncentraci – zavádíme molární měrnou vodivost</a:t>
                </a:r>
              </a:p>
              <a:p>
                <a:pPr marL="3600450" lvl="8" indent="0">
                  <a:buNone/>
                </a:pPr>
                <a:endParaRPr lang="cs-CZ" sz="1000" dirty="0"/>
              </a:p>
            </p:txBody>
          </p:sp>
        </mc:Choice>
        <mc:Fallback xmlns="">
          <p:sp>
            <p:nvSpPr>
              <p:cNvPr id="3" name="Zástupný symbol pro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56792"/>
                <a:ext cx="8229600" cy="4525963"/>
              </a:xfrm>
              <a:blipFill rotWithShape="0">
                <a:blip r:embed="rId4"/>
                <a:stretch>
                  <a:fillRect l="-1111" b="-161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Elektrická vodivost elektrolytů</a:t>
            </a:r>
          </a:p>
        </p:txBody>
      </p:sp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45282E97-C673-4E30-9D3A-B381F641ED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7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symbol pro obsah 2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1328237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cs-CZ" sz="2400" b="1" i="1" dirty="0"/>
                  <a:t>Molární měrná vodivost     </a:t>
                </a:r>
                <a14:m>
                  <m:oMath xmlns:m="http://schemas.openxmlformats.org/officeDocument/2006/math"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cs-CZ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cs-CZ" sz="24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s-CZ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p>
                          <m:sSupPr>
                            <m:ctrlP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  <m:t>𝑚𝑜𝑙</m:t>
                            </m:r>
                          </m:e>
                          <m:sup>
                            <m: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cs-CZ" sz="2400" dirty="0"/>
              </a:p>
              <a:p>
                <a:pPr marL="0" indent="0">
                  <a:buNone/>
                </a:pPr>
                <a:r>
                  <a:rPr lang="cs-CZ" dirty="0"/>
                  <a:t>-</a:t>
                </a:r>
                <a:r>
                  <a:rPr lang="cs-CZ" sz="2400" dirty="0"/>
                  <a:t> při zřeďování se mění – změny v disociaci a interakci mezi ionty a molekulami rozpouštědla</a:t>
                </a:r>
              </a:p>
              <a:p>
                <a:pPr marL="457200" indent="-457200">
                  <a:buAutoNum type="alphaLcParenR"/>
                </a:pPr>
                <a:r>
                  <a:rPr lang="cs-CZ" sz="2400" dirty="0"/>
                  <a:t>silné elektrolyty (zcela disociovány) 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cs-CZ" dirty="0"/>
                  <a:t> </a:t>
                </a:r>
                <a:r>
                  <a:rPr lang="cs-CZ" sz="2400" dirty="0"/>
                  <a:t>klesá s rostoucí koncentrací, závislost                 je téměř lineární </a:t>
                </a:r>
              </a:p>
              <a:p>
                <a:pPr marL="457200" indent="-457200">
                  <a:buFontTx/>
                  <a:buAutoNum type="alphaLcParenR"/>
                </a:pPr>
                <a:r>
                  <a:rPr lang="cs-CZ" sz="2400" dirty="0"/>
                  <a:t>slabé elektrolyty (koncentrace iontů dána stupněm disociace) – </a:t>
                </a:r>
                <a14:m>
                  <m:oMath xmlns:m="http://schemas.openxmlformats.org/officeDocument/2006/math">
                    <m:r>
                      <a:rPr lang="cs-C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sz="2400" dirty="0"/>
                  <a:t> se ředěním zvětšuje </a:t>
                </a:r>
                <a14:m>
                  <m:oMath xmlns:m="http://schemas.openxmlformats.org/officeDocument/2006/math">
                    <m:r>
                      <a:rPr lang="cs-CZ" altLang="cs-CZ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cs-CZ" altLang="cs-CZ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cs-CZ" sz="2400" dirty="0">
                    <a:ea typeface="Cambria Math" panose="02040503050406030204" pitchFamily="18" charset="0"/>
                  </a:rPr>
                  <a:t> výrazně vzrůstá s klesající koncentrací</a:t>
                </a:r>
              </a:p>
              <a:p>
                <a:pPr marL="0" indent="0">
                  <a:buNone/>
                </a:pPr>
                <a:r>
                  <a:rPr lang="cs-CZ" sz="2400" dirty="0">
                    <a:ea typeface="Cambria Math" panose="02040503050406030204" pitchFamily="18" charset="0"/>
                  </a:rPr>
                  <a:t>- u velmi zředěných roztoků </a:t>
                </a:r>
                <a:r>
                  <a:rPr lang="cs-CZ" sz="2400" dirty="0"/>
                  <a:t>(c </a:t>
                </a:r>
                <a14:m>
                  <m:oMath xmlns:m="http://schemas.openxmlformats.org/officeDocument/2006/math">
                    <m:r>
                      <a:rPr lang="cs-CZ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cs-CZ" sz="2400" dirty="0"/>
                  <a:t> 10</a:t>
                </a:r>
                <a:r>
                  <a:rPr lang="cs-CZ" sz="2400" baseline="30000" dirty="0"/>
                  <a:t>-3</a:t>
                </a:r>
                <a:r>
                  <a:rPr lang="cs-CZ" sz="2400" dirty="0"/>
                  <a:t>M) je vodivost </a:t>
                </a:r>
                <a:r>
                  <a:rPr lang="cs-CZ" sz="2400" dirty="0" err="1"/>
                  <a:t>elytu</a:t>
                </a:r>
                <a:r>
                  <a:rPr lang="cs-CZ" sz="2400" dirty="0"/>
                  <a:t> ovlivněna vodivostí samotného rozpouštědla</a:t>
                </a:r>
                <a:endParaRPr lang="cs-CZ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Zástupný symbol pro obsah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1328237"/>
                <a:ext cx="8229600" cy="4525963"/>
              </a:xfrm>
              <a:blipFill rotWithShape="0">
                <a:blip r:embed="rId5"/>
                <a:stretch>
                  <a:fillRect l="-1852" t="-270" r="-741" b="-175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Elektrická vodivost elektrolytů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38137" y="28388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703184"/>
              </p:ext>
            </p:extLst>
          </p:nvPr>
        </p:nvGraphicFramePr>
        <p:xfrm>
          <a:off x="4184859" y="3375194"/>
          <a:ext cx="1227017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210" r:id="rId6" imgW="672808" imgH="241195" progId="Equation.3">
                  <p:embed/>
                </p:oleObj>
              </mc:Choice>
              <mc:Fallback>
                <p:oleObj r:id="rId6" imgW="672808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4859" y="3375194"/>
                        <a:ext cx="1227017" cy="432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4F7F7403-D8A8-45B1-BC0C-CE7E45C6AF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22337"/>
          </a:xfrm>
        </p:spPr>
        <p:txBody>
          <a:bodyPr/>
          <a:lstStyle/>
          <a:p>
            <a:r>
              <a:rPr lang="cs-CZ" altLang="cs-CZ" sz="3200" dirty="0"/>
              <a:t>Elektrická vodivost elektrolytů</a:t>
            </a:r>
          </a:p>
        </p:txBody>
      </p:sp>
      <p:sp>
        <p:nvSpPr>
          <p:cNvPr id="251907" name="Rectangle 3"/>
          <p:cNvSpPr>
            <a:spLocks noChangeArrowheads="1"/>
          </p:cNvSpPr>
          <p:nvPr/>
        </p:nvSpPr>
        <p:spPr bwMode="auto">
          <a:xfrm>
            <a:off x="4572000" y="4365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/>
              <a:t> </a:t>
            </a:r>
          </a:p>
        </p:txBody>
      </p:sp>
      <p:grpSp>
        <p:nvGrpSpPr>
          <p:cNvPr id="251908" name="Group 4"/>
          <p:cNvGrpSpPr>
            <a:grpSpLocks/>
          </p:cNvGrpSpPr>
          <p:nvPr/>
        </p:nvGrpSpPr>
        <p:grpSpPr bwMode="auto">
          <a:xfrm rot="13982285">
            <a:off x="1055687" y="2697163"/>
            <a:ext cx="720725" cy="457200"/>
            <a:chOff x="1292" y="2507"/>
            <a:chExt cx="454" cy="288"/>
          </a:xfrm>
        </p:grpSpPr>
        <p:sp>
          <p:nvSpPr>
            <p:cNvPr id="251909" name="Oval 5"/>
            <p:cNvSpPr>
              <a:spLocks noChangeArrowheads="1"/>
            </p:cNvSpPr>
            <p:nvPr/>
          </p:nvSpPr>
          <p:spPr bwMode="auto">
            <a:xfrm>
              <a:off x="1292" y="2568"/>
              <a:ext cx="363" cy="18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10" name="Text Box 6"/>
            <p:cNvSpPr txBox="1">
              <a:spLocks noChangeArrowheads="1"/>
            </p:cNvSpPr>
            <p:nvPr/>
          </p:nvSpPr>
          <p:spPr bwMode="auto">
            <a:xfrm>
              <a:off x="1293" y="2507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 -</a:t>
              </a:r>
            </a:p>
          </p:txBody>
        </p:sp>
      </p:grpSp>
      <p:grpSp>
        <p:nvGrpSpPr>
          <p:cNvPr id="251911" name="Group 7"/>
          <p:cNvGrpSpPr>
            <a:grpSpLocks/>
          </p:cNvGrpSpPr>
          <p:nvPr/>
        </p:nvGrpSpPr>
        <p:grpSpPr bwMode="auto">
          <a:xfrm rot="9860068">
            <a:off x="2411413" y="1628775"/>
            <a:ext cx="720725" cy="457200"/>
            <a:chOff x="1292" y="2507"/>
            <a:chExt cx="454" cy="288"/>
          </a:xfrm>
        </p:grpSpPr>
        <p:sp>
          <p:nvSpPr>
            <p:cNvPr id="251912" name="Oval 8"/>
            <p:cNvSpPr>
              <a:spLocks noChangeArrowheads="1"/>
            </p:cNvSpPr>
            <p:nvPr/>
          </p:nvSpPr>
          <p:spPr bwMode="auto">
            <a:xfrm>
              <a:off x="1292" y="2568"/>
              <a:ext cx="363" cy="18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13" name="Text Box 9"/>
            <p:cNvSpPr txBox="1">
              <a:spLocks noChangeArrowheads="1"/>
            </p:cNvSpPr>
            <p:nvPr/>
          </p:nvSpPr>
          <p:spPr bwMode="auto">
            <a:xfrm>
              <a:off x="1293" y="2507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 -</a:t>
              </a:r>
            </a:p>
          </p:txBody>
        </p:sp>
      </p:grpSp>
      <p:grpSp>
        <p:nvGrpSpPr>
          <p:cNvPr id="251914" name="Group 10"/>
          <p:cNvGrpSpPr>
            <a:grpSpLocks/>
          </p:cNvGrpSpPr>
          <p:nvPr/>
        </p:nvGrpSpPr>
        <p:grpSpPr bwMode="auto">
          <a:xfrm rot="15272862">
            <a:off x="2855912" y="3055938"/>
            <a:ext cx="720725" cy="457200"/>
            <a:chOff x="1292" y="2507"/>
            <a:chExt cx="454" cy="288"/>
          </a:xfrm>
        </p:grpSpPr>
        <p:sp>
          <p:nvSpPr>
            <p:cNvPr id="251915" name="Oval 11"/>
            <p:cNvSpPr>
              <a:spLocks noChangeArrowheads="1"/>
            </p:cNvSpPr>
            <p:nvPr/>
          </p:nvSpPr>
          <p:spPr bwMode="auto">
            <a:xfrm>
              <a:off x="1292" y="2568"/>
              <a:ext cx="363" cy="18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16" name="Text Box 12"/>
            <p:cNvSpPr txBox="1">
              <a:spLocks noChangeArrowheads="1"/>
            </p:cNvSpPr>
            <p:nvPr/>
          </p:nvSpPr>
          <p:spPr bwMode="auto">
            <a:xfrm>
              <a:off x="1293" y="2507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 -</a:t>
              </a:r>
            </a:p>
          </p:txBody>
        </p:sp>
      </p:grpSp>
      <p:grpSp>
        <p:nvGrpSpPr>
          <p:cNvPr id="251917" name="Group 13"/>
          <p:cNvGrpSpPr>
            <a:grpSpLocks/>
          </p:cNvGrpSpPr>
          <p:nvPr/>
        </p:nvGrpSpPr>
        <p:grpSpPr bwMode="auto">
          <a:xfrm rot="11059211">
            <a:off x="2987675" y="2205038"/>
            <a:ext cx="720725" cy="457200"/>
            <a:chOff x="1292" y="2507"/>
            <a:chExt cx="454" cy="288"/>
          </a:xfrm>
        </p:grpSpPr>
        <p:sp>
          <p:nvSpPr>
            <p:cNvPr id="251918" name="Oval 14"/>
            <p:cNvSpPr>
              <a:spLocks noChangeArrowheads="1"/>
            </p:cNvSpPr>
            <p:nvPr/>
          </p:nvSpPr>
          <p:spPr bwMode="auto">
            <a:xfrm>
              <a:off x="1292" y="2568"/>
              <a:ext cx="363" cy="18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19" name="Text Box 15"/>
            <p:cNvSpPr txBox="1">
              <a:spLocks noChangeArrowheads="1"/>
            </p:cNvSpPr>
            <p:nvPr/>
          </p:nvSpPr>
          <p:spPr bwMode="auto">
            <a:xfrm>
              <a:off x="1293" y="2507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 -</a:t>
              </a:r>
            </a:p>
          </p:txBody>
        </p:sp>
      </p:grpSp>
      <p:grpSp>
        <p:nvGrpSpPr>
          <p:cNvPr id="251920" name="Group 16"/>
          <p:cNvGrpSpPr>
            <a:grpSpLocks/>
          </p:cNvGrpSpPr>
          <p:nvPr/>
        </p:nvGrpSpPr>
        <p:grpSpPr bwMode="auto">
          <a:xfrm rot="16441139">
            <a:off x="3708400" y="1557338"/>
            <a:ext cx="720725" cy="457200"/>
            <a:chOff x="1292" y="2507"/>
            <a:chExt cx="454" cy="288"/>
          </a:xfrm>
        </p:grpSpPr>
        <p:sp>
          <p:nvSpPr>
            <p:cNvPr id="251921" name="Oval 17"/>
            <p:cNvSpPr>
              <a:spLocks noChangeArrowheads="1"/>
            </p:cNvSpPr>
            <p:nvPr/>
          </p:nvSpPr>
          <p:spPr bwMode="auto">
            <a:xfrm>
              <a:off x="1292" y="2568"/>
              <a:ext cx="363" cy="18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22" name="Text Box 18"/>
            <p:cNvSpPr txBox="1">
              <a:spLocks noChangeArrowheads="1"/>
            </p:cNvSpPr>
            <p:nvPr/>
          </p:nvSpPr>
          <p:spPr bwMode="auto">
            <a:xfrm>
              <a:off x="1293" y="2507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 -</a:t>
              </a:r>
            </a:p>
          </p:txBody>
        </p:sp>
      </p:grpSp>
      <p:grpSp>
        <p:nvGrpSpPr>
          <p:cNvPr id="251923" name="Group 19"/>
          <p:cNvGrpSpPr>
            <a:grpSpLocks/>
          </p:cNvGrpSpPr>
          <p:nvPr/>
        </p:nvGrpSpPr>
        <p:grpSpPr bwMode="auto">
          <a:xfrm rot="11808340">
            <a:off x="3708400" y="2852738"/>
            <a:ext cx="720725" cy="457200"/>
            <a:chOff x="1292" y="2507"/>
            <a:chExt cx="454" cy="288"/>
          </a:xfrm>
        </p:grpSpPr>
        <p:sp>
          <p:nvSpPr>
            <p:cNvPr id="251924" name="Oval 20"/>
            <p:cNvSpPr>
              <a:spLocks noChangeArrowheads="1"/>
            </p:cNvSpPr>
            <p:nvPr/>
          </p:nvSpPr>
          <p:spPr bwMode="auto">
            <a:xfrm>
              <a:off x="1292" y="2568"/>
              <a:ext cx="363" cy="18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25" name="Text Box 21"/>
            <p:cNvSpPr txBox="1">
              <a:spLocks noChangeArrowheads="1"/>
            </p:cNvSpPr>
            <p:nvPr/>
          </p:nvSpPr>
          <p:spPr bwMode="auto">
            <a:xfrm>
              <a:off x="1293" y="2507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 -</a:t>
              </a:r>
            </a:p>
          </p:txBody>
        </p:sp>
      </p:grpSp>
      <p:grpSp>
        <p:nvGrpSpPr>
          <p:cNvPr id="251926" name="Group 22"/>
          <p:cNvGrpSpPr>
            <a:grpSpLocks/>
          </p:cNvGrpSpPr>
          <p:nvPr/>
        </p:nvGrpSpPr>
        <p:grpSpPr bwMode="auto">
          <a:xfrm rot="-1523278">
            <a:off x="4356100" y="2133600"/>
            <a:ext cx="720725" cy="457200"/>
            <a:chOff x="1292" y="2507"/>
            <a:chExt cx="454" cy="288"/>
          </a:xfrm>
        </p:grpSpPr>
        <p:sp>
          <p:nvSpPr>
            <p:cNvPr id="251927" name="Oval 23"/>
            <p:cNvSpPr>
              <a:spLocks noChangeArrowheads="1"/>
            </p:cNvSpPr>
            <p:nvPr/>
          </p:nvSpPr>
          <p:spPr bwMode="auto">
            <a:xfrm>
              <a:off x="1292" y="2568"/>
              <a:ext cx="363" cy="18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28" name="Text Box 24"/>
            <p:cNvSpPr txBox="1">
              <a:spLocks noChangeArrowheads="1"/>
            </p:cNvSpPr>
            <p:nvPr/>
          </p:nvSpPr>
          <p:spPr bwMode="auto">
            <a:xfrm>
              <a:off x="1293" y="2507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 -</a:t>
              </a:r>
            </a:p>
          </p:txBody>
        </p:sp>
      </p:grpSp>
      <p:grpSp>
        <p:nvGrpSpPr>
          <p:cNvPr id="251929" name="Group 25"/>
          <p:cNvGrpSpPr>
            <a:grpSpLocks/>
          </p:cNvGrpSpPr>
          <p:nvPr/>
        </p:nvGrpSpPr>
        <p:grpSpPr bwMode="auto">
          <a:xfrm rot="11808340">
            <a:off x="4643438" y="1412875"/>
            <a:ext cx="720725" cy="457200"/>
            <a:chOff x="1292" y="2507"/>
            <a:chExt cx="454" cy="288"/>
          </a:xfrm>
        </p:grpSpPr>
        <p:sp>
          <p:nvSpPr>
            <p:cNvPr id="251930" name="Oval 26"/>
            <p:cNvSpPr>
              <a:spLocks noChangeArrowheads="1"/>
            </p:cNvSpPr>
            <p:nvPr/>
          </p:nvSpPr>
          <p:spPr bwMode="auto">
            <a:xfrm>
              <a:off x="1292" y="2568"/>
              <a:ext cx="363" cy="18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31" name="Text Box 27"/>
            <p:cNvSpPr txBox="1">
              <a:spLocks noChangeArrowheads="1"/>
            </p:cNvSpPr>
            <p:nvPr/>
          </p:nvSpPr>
          <p:spPr bwMode="auto">
            <a:xfrm>
              <a:off x="1293" y="2507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 -</a:t>
              </a:r>
            </a:p>
          </p:txBody>
        </p:sp>
      </p:grpSp>
      <p:grpSp>
        <p:nvGrpSpPr>
          <p:cNvPr id="251932" name="Group 28"/>
          <p:cNvGrpSpPr>
            <a:grpSpLocks/>
          </p:cNvGrpSpPr>
          <p:nvPr/>
        </p:nvGrpSpPr>
        <p:grpSpPr bwMode="auto">
          <a:xfrm rot="9057539">
            <a:off x="4787900" y="2997200"/>
            <a:ext cx="720725" cy="457200"/>
            <a:chOff x="1292" y="2507"/>
            <a:chExt cx="454" cy="288"/>
          </a:xfrm>
        </p:grpSpPr>
        <p:sp>
          <p:nvSpPr>
            <p:cNvPr id="251933" name="Oval 29"/>
            <p:cNvSpPr>
              <a:spLocks noChangeArrowheads="1"/>
            </p:cNvSpPr>
            <p:nvPr/>
          </p:nvSpPr>
          <p:spPr bwMode="auto">
            <a:xfrm>
              <a:off x="1292" y="2568"/>
              <a:ext cx="363" cy="18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34" name="Text Box 30"/>
            <p:cNvSpPr txBox="1">
              <a:spLocks noChangeArrowheads="1"/>
            </p:cNvSpPr>
            <p:nvPr/>
          </p:nvSpPr>
          <p:spPr bwMode="auto">
            <a:xfrm>
              <a:off x="1293" y="2507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 -</a:t>
              </a:r>
            </a:p>
          </p:txBody>
        </p:sp>
      </p:grpSp>
      <p:grpSp>
        <p:nvGrpSpPr>
          <p:cNvPr id="251935" name="Group 31"/>
          <p:cNvGrpSpPr>
            <a:grpSpLocks/>
          </p:cNvGrpSpPr>
          <p:nvPr/>
        </p:nvGrpSpPr>
        <p:grpSpPr bwMode="auto">
          <a:xfrm rot="11808340">
            <a:off x="1908175" y="3141663"/>
            <a:ext cx="720725" cy="457200"/>
            <a:chOff x="1292" y="2507"/>
            <a:chExt cx="454" cy="288"/>
          </a:xfrm>
        </p:grpSpPr>
        <p:sp>
          <p:nvSpPr>
            <p:cNvPr id="251936" name="Oval 32"/>
            <p:cNvSpPr>
              <a:spLocks noChangeArrowheads="1"/>
            </p:cNvSpPr>
            <p:nvPr/>
          </p:nvSpPr>
          <p:spPr bwMode="auto">
            <a:xfrm>
              <a:off x="1292" y="2568"/>
              <a:ext cx="363" cy="18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37" name="Text Box 33"/>
            <p:cNvSpPr txBox="1">
              <a:spLocks noChangeArrowheads="1"/>
            </p:cNvSpPr>
            <p:nvPr/>
          </p:nvSpPr>
          <p:spPr bwMode="auto">
            <a:xfrm>
              <a:off x="1293" y="2507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 -</a:t>
              </a:r>
            </a:p>
          </p:txBody>
        </p:sp>
      </p:grpSp>
      <p:grpSp>
        <p:nvGrpSpPr>
          <p:cNvPr id="251938" name="Group 34"/>
          <p:cNvGrpSpPr>
            <a:grpSpLocks/>
          </p:cNvGrpSpPr>
          <p:nvPr/>
        </p:nvGrpSpPr>
        <p:grpSpPr bwMode="auto">
          <a:xfrm rot="11808340">
            <a:off x="1187450" y="1700213"/>
            <a:ext cx="720725" cy="457200"/>
            <a:chOff x="1292" y="2507"/>
            <a:chExt cx="454" cy="288"/>
          </a:xfrm>
        </p:grpSpPr>
        <p:sp>
          <p:nvSpPr>
            <p:cNvPr id="251939" name="Oval 35"/>
            <p:cNvSpPr>
              <a:spLocks noChangeArrowheads="1"/>
            </p:cNvSpPr>
            <p:nvPr/>
          </p:nvSpPr>
          <p:spPr bwMode="auto">
            <a:xfrm>
              <a:off x="1292" y="2568"/>
              <a:ext cx="363" cy="182"/>
            </a:xfrm>
            <a:prstGeom prst="ellipse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40" name="Text Box 36"/>
            <p:cNvSpPr txBox="1">
              <a:spLocks noChangeArrowheads="1"/>
            </p:cNvSpPr>
            <p:nvPr/>
          </p:nvSpPr>
          <p:spPr bwMode="auto">
            <a:xfrm>
              <a:off x="1293" y="2507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/>
                <a:t>+ -</a:t>
              </a:r>
            </a:p>
          </p:txBody>
        </p:sp>
      </p:grpSp>
      <p:grpSp>
        <p:nvGrpSpPr>
          <p:cNvPr id="252007" name="Group 103"/>
          <p:cNvGrpSpPr>
            <a:grpSpLocks/>
          </p:cNvGrpSpPr>
          <p:nvPr/>
        </p:nvGrpSpPr>
        <p:grpSpPr bwMode="auto">
          <a:xfrm>
            <a:off x="1547813" y="2420938"/>
            <a:ext cx="3887787" cy="2160587"/>
            <a:chOff x="975" y="1525"/>
            <a:chExt cx="2449" cy="1361"/>
          </a:xfrm>
        </p:grpSpPr>
        <p:sp>
          <p:nvSpPr>
            <p:cNvPr id="251943" name="Line 39"/>
            <p:cNvSpPr>
              <a:spLocks noChangeShapeType="1"/>
            </p:cNvSpPr>
            <p:nvPr/>
          </p:nvSpPr>
          <p:spPr bwMode="auto">
            <a:xfrm>
              <a:off x="975" y="1525"/>
              <a:ext cx="0" cy="13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51944" name="Line 40"/>
            <p:cNvSpPr>
              <a:spLocks noChangeShapeType="1"/>
            </p:cNvSpPr>
            <p:nvPr/>
          </p:nvSpPr>
          <p:spPr bwMode="auto">
            <a:xfrm>
              <a:off x="3424" y="1525"/>
              <a:ext cx="0" cy="13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51945" name="Line 41"/>
            <p:cNvSpPr>
              <a:spLocks noChangeShapeType="1"/>
            </p:cNvSpPr>
            <p:nvPr/>
          </p:nvSpPr>
          <p:spPr bwMode="auto">
            <a:xfrm>
              <a:off x="975" y="2704"/>
              <a:ext cx="24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51946" name="Text Box 42"/>
            <p:cNvSpPr txBox="1">
              <a:spLocks noChangeArrowheads="1"/>
            </p:cNvSpPr>
            <p:nvPr/>
          </p:nvSpPr>
          <p:spPr bwMode="auto">
            <a:xfrm>
              <a:off x="1882" y="2387"/>
              <a:ext cx="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dl</a:t>
              </a:r>
            </a:p>
          </p:txBody>
        </p:sp>
      </p:grpSp>
      <p:sp>
        <p:nvSpPr>
          <p:cNvPr id="251947" name="Text Box 43"/>
          <p:cNvSpPr txBox="1">
            <a:spLocks noChangeArrowheads="1"/>
          </p:cNvSpPr>
          <p:nvPr/>
        </p:nvSpPr>
        <p:spPr bwMode="auto">
          <a:xfrm>
            <a:off x="297036" y="4912388"/>
            <a:ext cx="244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Driftová rychlost</a:t>
            </a:r>
          </a:p>
        </p:txBody>
      </p:sp>
      <p:graphicFrame>
        <p:nvGraphicFramePr>
          <p:cNvPr id="251948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235082"/>
              </p:ext>
            </p:extLst>
          </p:nvPr>
        </p:nvGraphicFramePr>
        <p:xfrm>
          <a:off x="2915070" y="4657569"/>
          <a:ext cx="2343150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2" name="Rovnice" r:id="rId5" imgW="914400" imgH="393480" progId="Equation.3">
                  <p:embed/>
                </p:oleObj>
              </mc:Choice>
              <mc:Fallback>
                <p:oleObj name="Rovnice" r:id="rId5" imgW="914400" imgH="39348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070" y="4657569"/>
                        <a:ext cx="2343150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1950" name="Freeform 46"/>
          <p:cNvSpPr>
            <a:spLocks/>
          </p:cNvSpPr>
          <p:nvPr/>
        </p:nvSpPr>
        <p:spPr bwMode="auto">
          <a:xfrm>
            <a:off x="1547813" y="1844675"/>
            <a:ext cx="3816350" cy="1871663"/>
          </a:xfrm>
          <a:custGeom>
            <a:avLst/>
            <a:gdLst>
              <a:gd name="T0" fmla="*/ 0 w 2404"/>
              <a:gd name="T1" fmla="*/ 363 h 1179"/>
              <a:gd name="T2" fmla="*/ 317 w 2404"/>
              <a:gd name="T3" fmla="*/ 726 h 1179"/>
              <a:gd name="T4" fmla="*/ 862 w 2404"/>
              <a:gd name="T5" fmla="*/ 590 h 1179"/>
              <a:gd name="T6" fmla="*/ 726 w 2404"/>
              <a:gd name="T7" fmla="*/ 272 h 1179"/>
              <a:gd name="T8" fmla="*/ 1270 w 2404"/>
              <a:gd name="T9" fmla="*/ 0 h 1179"/>
              <a:gd name="T10" fmla="*/ 1587 w 2404"/>
              <a:gd name="T11" fmla="*/ 454 h 1179"/>
              <a:gd name="T12" fmla="*/ 1270 w 2404"/>
              <a:gd name="T13" fmla="*/ 680 h 1179"/>
              <a:gd name="T14" fmla="*/ 1633 w 2404"/>
              <a:gd name="T15" fmla="*/ 1179 h 1179"/>
              <a:gd name="T16" fmla="*/ 2041 w 2404"/>
              <a:gd name="T17" fmla="*/ 726 h 1179"/>
              <a:gd name="T18" fmla="*/ 1678 w 2404"/>
              <a:gd name="T19" fmla="*/ 363 h 1179"/>
              <a:gd name="T20" fmla="*/ 1905 w 2404"/>
              <a:gd name="T21" fmla="*/ 0 h 1179"/>
              <a:gd name="T22" fmla="*/ 2404 w 2404"/>
              <a:gd name="T23" fmla="*/ 318 h 1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04" h="1179">
                <a:moveTo>
                  <a:pt x="0" y="363"/>
                </a:moveTo>
                <a:lnTo>
                  <a:pt x="317" y="726"/>
                </a:lnTo>
                <a:lnTo>
                  <a:pt x="862" y="590"/>
                </a:lnTo>
                <a:lnTo>
                  <a:pt x="726" y="272"/>
                </a:lnTo>
                <a:lnTo>
                  <a:pt x="1270" y="0"/>
                </a:lnTo>
                <a:lnTo>
                  <a:pt x="1587" y="454"/>
                </a:lnTo>
                <a:lnTo>
                  <a:pt x="1270" y="680"/>
                </a:lnTo>
                <a:lnTo>
                  <a:pt x="1633" y="1179"/>
                </a:lnTo>
                <a:lnTo>
                  <a:pt x="2041" y="726"/>
                </a:lnTo>
                <a:lnTo>
                  <a:pt x="1678" y="363"/>
                </a:lnTo>
                <a:lnTo>
                  <a:pt x="1905" y="0"/>
                </a:lnTo>
                <a:lnTo>
                  <a:pt x="2404" y="3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grpSp>
        <p:nvGrpSpPr>
          <p:cNvPr id="251951" name="Group 47"/>
          <p:cNvGrpSpPr>
            <a:grpSpLocks/>
          </p:cNvGrpSpPr>
          <p:nvPr/>
        </p:nvGrpSpPr>
        <p:grpSpPr bwMode="auto">
          <a:xfrm>
            <a:off x="1258888" y="1484313"/>
            <a:ext cx="2089150" cy="504825"/>
            <a:chOff x="3923" y="1298"/>
            <a:chExt cx="1316" cy="318"/>
          </a:xfrm>
        </p:grpSpPr>
        <p:sp>
          <p:nvSpPr>
            <p:cNvPr id="251952" name="Line 48"/>
            <p:cNvSpPr>
              <a:spLocks noChangeShapeType="1"/>
            </p:cNvSpPr>
            <p:nvPr/>
          </p:nvSpPr>
          <p:spPr bwMode="auto">
            <a:xfrm>
              <a:off x="3923" y="1298"/>
              <a:ext cx="13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51953" name="Text Box 49"/>
            <p:cNvSpPr txBox="1">
              <a:spLocks noChangeArrowheads="1"/>
            </p:cNvSpPr>
            <p:nvPr/>
          </p:nvSpPr>
          <p:spPr bwMode="auto">
            <a:xfrm>
              <a:off x="4422" y="1328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E</a:t>
              </a:r>
            </a:p>
          </p:txBody>
        </p:sp>
      </p:grpSp>
      <p:sp>
        <p:nvSpPr>
          <p:cNvPr id="251954" name="Oval 50"/>
          <p:cNvSpPr>
            <a:spLocks noChangeArrowheads="1"/>
          </p:cNvSpPr>
          <p:nvPr/>
        </p:nvSpPr>
        <p:spPr bwMode="auto">
          <a:xfrm rot="11808340">
            <a:off x="1906588" y="2441575"/>
            <a:ext cx="576262" cy="288925"/>
          </a:xfrm>
          <a:prstGeom prst="ellipse">
            <a:avLst/>
          </a:prstGeom>
          <a:solidFill>
            <a:srgbClr val="99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51955" name="Text Box 51"/>
          <p:cNvSpPr txBox="1">
            <a:spLocks noChangeArrowheads="1"/>
          </p:cNvSpPr>
          <p:nvPr/>
        </p:nvSpPr>
        <p:spPr bwMode="auto">
          <a:xfrm rot="11808340">
            <a:off x="1762125" y="2324100"/>
            <a:ext cx="719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/>
              <a:t>+ -</a:t>
            </a:r>
          </a:p>
        </p:txBody>
      </p:sp>
      <p:grpSp>
        <p:nvGrpSpPr>
          <p:cNvPr id="251960" name="Group 56"/>
          <p:cNvGrpSpPr>
            <a:grpSpLocks/>
          </p:cNvGrpSpPr>
          <p:nvPr/>
        </p:nvGrpSpPr>
        <p:grpSpPr bwMode="auto">
          <a:xfrm>
            <a:off x="1331913" y="2203450"/>
            <a:ext cx="576262" cy="504825"/>
            <a:chOff x="793" y="1343"/>
            <a:chExt cx="363" cy="318"/>
          </a:xfrm>
        </p:grpSpPr>
        <p:sp>
          <p:nvSpPr>
            <p:cNvPr id="251941" name="Oval 37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56" name="Text Box 52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p:graphicFrame>
        <p:nvGraphicFramePr>
          <p:cNvPr id="251957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641926"/>
              </p:ext>
            </p:extLst>
          </p:nvPr>
        </p:nvGraphicFramePr>
        <p:xfrm>
          <a:off x="2252106" y="5558500"/>
          <a:ext cx="11715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163" name="Rovnice" r:id="rId7" imgW="457200" imgH="393480" progId="Equation.3">
                  <p:embed/>
                </p:oleObj>
              </mc:Choice>
              <mc:Fallback>
                <p:oleObj name="Rovnice" r:id="rId7" imgW="457200" imgH="39348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106" y="5558500"/>
                        <a:ext cx="11715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1961" name="Group 57"/>
          <p:cNvGrpSpPr>
            <a:grpSpLocks/>
          </p:cNvGrpSpPr>
          <p:nvPr/>
        </p:nvGrpSpPr>
        <p:grpSpPr bwMode="auto">
          <a:xfrm>
            <a:off x="1763713" y="2708275"/>
            <a:ext cx="576262" cy="504825"/>
            <a:chOff x="793" y="1343"/>
            <a:chExt cx="363" cy="318"/>
          </a:xfrm>
        </p:grpSpPr>
        <p:sp>
          <p:nvSpPr>
            <p:cNvPr id="251962" name="Oval 58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63" name="Text Box 59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p:grpSp>
        <p:nvGrpSpPr>
          <p:cNvPr id="251967" name="Group 63"/>
          <p:cNvGrpSpPr>
            <a:grpSpLocks/>
          </p:cNvGrpSpPr>
          <p:nvPr/>
        </p:nvGrpSpPr>
        <p:grpSpPr bwMode="auto">
          <a:xfrm>
            <a:off x="2627313" y="2565400"/>
            <a:ext cx="576262" cy="504825"/>
            <a:chOff x="793" y="1343"/>
            <a:chExt cx="363" cy="318"/>
          </a:xfrm>
        </p:grpSpPr>
        <p:sp>
          <p:nvSpPr>
            <p:cNvPr id="251968" name="Oval 64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69" name="Text Box 65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p:grpSp>
        <p:nvGrpSpPr>
          <p:cNvPr id="251970" name="Group 66"/>
          <p:cNvGrpSpPr>
            <a:grpSpLocks/>
          </p:cNvGrpSpPr>
          <p:nvPr/>
        </p:nvGrpSpPr>
        <p:grpSpPr bwMode="auto">
          <a:xfrm>
            <a:off x="5075238" y="2060575"/>
            <a:ext cx="576262" cy="504825"/>
            <a:chOff x="793" y="1343"/>
            <a:chExt cx="363" cy="318"/>
          </a:xfrm>
        </p:grpSpPr>
        <p:sp>
          <p:nvSpPr>
            <p:cNvPr id="251971" name="Oval 67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72" name="Text Box 68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p:grpSp>
        <p:nvGrpSpPr>
          <p:cNvPr id="251973" name="Group 69"/>
          <p:cNvGrpSpPr>
            <a:grpSpLocks/>
          </p:cNvGrpSpPr>
          <p:nvPr/>
        </p:nvGrpSpPr>
        <p:grpSpPr bwMode="auto">
          <a:xfrm>
            <a:off x="3995738" y="2205038"/>
            <a:ext cx="576262" cy="504825"/>
            <a:chOff x="793" y="1343"/>
            <a:chExt cx="363" cy="318"/>
          </a:xfrm>
        </p:grpSpPr>
        <p:sp>
          <p:nvSpPr>
            <p:cNvPr id="251974" name="Oval 70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75" name="Text Box 71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p:grpSp>
        <p:nvGrpSpPr>
          <p:cNvPr id="251976" name="Group 72"/>
          <p:cNvGrpSpPr>
            <a:grpSpLocks/>
          </p:cNvGrpSpPr>
          <p:nvPr/>
        </p:nvGrpSpPr>
        <p:grpSpPr bwMode="auto">
          <a:xfrm>
            <a:off x="3779838" y="2276475"/>
            <a:ext cx="576262" cy="504825"/>
            <a:chOff x="793" y="1343"/>
            <a:chExt cx="363" cy="318"/>
          </a:xfrm>
        </p:grpSpPr>
        <p:sp>
          <p:nvSpPr>
            <p:cNvPr id="251977" name="Oval 73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78" name="Text Box 74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p:grpSp>
        <p:nvGrpSpPr>
          <p:cNvPr id="251979" name="Group 75"/>
          <p:cNvGrpSpPr>
            <a:grpSpLocks/>
          </p:cNvGrpSpPr>
          <p:nvPr/>
        </p:nvGrpSpPr>
        <p:grpSpPr bwMode="auto">
          <a:xfrm>
            <a:off x="2484438" y="2060575"/>
            <a:ext cx="576262" cy="504825"/>
            <a:chOff x="793" y="1343"/>
            <a:chExt cx="363" cy="318"/>
          </a:xfrm>
        </p:grpSpPr>
        <p:sp>
          <p:nvSpPr>
            <p:cNvPr id="251980" name="Oval 76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81" name="Text Box 77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p:grpSp>
        <p:nvGrpSpPr>
          <p:cNvPr id="251982" name="Group 78"/>
          <p:cNvGrpSpPr>
            <a:grpSpLocks/>
          </p:cNvGrpSpPr>
          <p:nvPr/>
        </p:nvGrpSpPr>
        <p:grpSpPr bwMode="auto">
          <a:xfrm>
            <a:off x="3924300" y="3429000"/>
            <a:ext cx="576263" cy="504825"/>
            <a:chOff x="793" y="1343"/>
            <a:chExt cx="363" cy="318"/>
          </a:xfrm>
        </p:grpSpPr>
        <p:sp>
          <p:nvSpPr>
            <p:cNvPr id="251983" name="Oval 79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84" name="Text Box 80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p:grpSp>
        <p:nvGrpSpPr>
          <p:cNvPr id="251985" name="Group 81"/>
          <p:cNvGrpSpPr>
            <a:grpSpLocks/>
          </p:cNvGrpSpPr>
          <p:nvPr/>
        </p:nvGrpSpPr>
        <p:grpSpPr bwMode="auto">
          <a:xfrm>
            <a:off x="3276600" y="2708275"/>
            <a:ext cx="576263" cy="504825"/>
            <a:chOff x="793" y="1343"/>
            <a:chExt cx="363" cy="318"/>
          </a:xfrm>
        </p:grpSpPr>
        <p:sp>
          <p:nvSpPr>
            <p:cNvPr id="251986" name="Oval 82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87" name="Text Box 83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p:grpSp>
        <p:nvGrpSpPr>
          <p:cNvPr id="251988" name="Group 84"/>
          <p:cNvGrpSpPr>
            <a:grpSpLocks/>
          </p:cNvGrpSpPr>
          <p:nvPr/>
        </p:nvGrpSpPr>
        <p:grpSpPr bwMode="auto">
          <a:xfrm>
            <a:off x="4500563" y="2708275"/>
            <a:ext cx="576262" cy="504825"/>
            <a:chOff x="793" y="1343"/>
            <a:chExt cx="363" cy="318"/>
          </a:xfrm>
        </p:grpSpPr>
        <p:sp>
          <p:nvSpPr>
            <p:cNvPr id="251989" name="Oval 85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90" name="Text Box 86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p:grpSp>
        <p:nvGrpSpPr>
          <p:cNvPr id="251991" name="Group 87"/>
          <p:cNvGrpSpPr>
            <a:grpSpLocks/>
          </p:cNvGrpSpPr>
          <p:nvPr/>
        </p:nvGrpSpPr>
        <p:grpSpPr bwMode="auto">
          <a:xfrm>
            <a:off x="3348038" y="1628775"/>
            <a:ext cx="576262" cy="504825"/>
            <a:chOff x="793" y="1343"/>
            <a:chExt cx="363" cy="318"/>
          </a:xfrm>
        </p:grpSpPr>
        <p:sp>
          <p:nvSpPr>
            <p:cNvPr id="251992" name="Oval 88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93" name="Text Box 89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p:grpSp>
        <p:nvGrpSpPr>
          <p:cNvPr id="252003" name="Group 99"/>
          <p:cNvGrpSpPr>
            <a:grpSpLocks/>
          </p:cNvGrpSpPr>
          <p:nvPr/>
        </p:nvGrpSpPr>
        <p:grpSpPr bwMode="auto">
          <a:xfrm>
            <a:off x="539750" y="908050"/>
            <a:ext cx="576263" cy="3097213"/>
            <a:chOff x="340" y="572"/>
            <a:chExt cx="363" cy="1951"/>
          </a:xfrm>
        </p:grpSpPr>
        <p:sp>
          <p:nvSpPr>
            <p:cNvPr id="251995" name="Rectangle 91"/>
            <p:cNvSpPr>
              <a:spLocks noChangeArrowheads="1"/>
            </p:cNvSpPr>
            <p:nvPr/>
          </p:nvSpPr>
          <p:spPr bwMode="auto">
            <a:xfrm>
              <a:off x="567" y="890"/>
              <a:ext cx="136" cy="163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1996" name="Line 92"/>
            <p:cNvSpPr>
              <a:spLocks noChangeShapeType="1"/>
            </p:cNvSpPr>
            <p:nvPr/>
          </p:nvSpPr>
          <p:spPr bwMode="auto">
            <a:xfrm flipV="1">
              <a:off x="612" y="618"/>
              <a:ext cx="0" cy="4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51997" name="Text Box 93"/>
            <p:cNvSpPr txBox="1">
              <a:spLocks noChangeArrowheads="1"/>
            </p:cNvSpPr>
            <p:nvPr/>
          </p:nvSpPr>
          <p:spPr bwMode="auto">
            <a:xfrm>
              <a:off x="340" y="572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sz="3200"/>
                <a:t>+</a:t>
              </a:r>
            </a:p>
          </p:txBody>
        </p:sp>
      </p:grpSp>
      <p:grpSp>
        <p:nvGrpSpPr>
          <p:cNvPr id="252002" name="Group 98"/>
          <p:cNvGrpSpPr>
            <a:grpSpLocks/>
          </p:cNvGrpSpPr>
          <p:nvPr/>
        </p:nvGrpSpPr>
        <p:grpSpPr bwMode="auto">
          <a:xfrm>
            <a:off x="5435600" y="836613"/>
            <a:ext cx="504825" cy="3171825"/>
            <a:chOff x="3424" y="527"/>
            <a:chExt cx="318" cy="1998"/>
          </a:xfrm>
        </p:grpSpPr>
        <p:sp>
          <p:nvSpPr>
            <p:cNvPr id="252000" name="Line 96"/>
            <p:cNvSpPr>
              <a:spLocks noChangeShapeType="1"/>
            </p:cNvSpPr>
            <p:nvPr/>
          </p:nvSpPr>
          <p:spPr bwMode="auto">
            <a:xfrm flipV="1">
              <a:off x="3650" y="620"/>
              <a:ext cx="0" cy="4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52001" name="Text Box 97"/>
            <p:cNvSpPr txBox="1">
              <a:spLocks noChangeArrowheads="1"/>
            </p:cNvSpPr>
            <p:nvPr/>
          </p:nvSpPr>
          <p:spPr bwMode="auto">
            <a:xfrm>
              <a:off x="3424" y="527"/>
              <a:ext cx="27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sz="3200"/>
                <a:t>-</a:t>
              </a:r>
            </a:p>
          </p:txBody>
        </p:sp>
        <p:sp>
          <p:nvSpPr>
            <p:cNvPr id="251999" name="Rectangle 95"/>
            <p:cNvSpPr>
              <a:spLocks noChangeArrowheads="1"/>
            </p:cNvSpPr>
            <p:nvPr/>
          </p:nvSpPr>
          <p:spPr bwMode="auto">
            <a:xfrm>
              <a:off x="3605" y="890"/>
              <a:ext cx="137" cy="163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</p:grpSp>
      <p:grpSp>
        <p:nvGrpSpPr>
          <p:cNvPr id="252004" name="Group 100"/>
          <p:cNvGrpSpPr>
            <a:grpSpLocks/>
          </p:cNvGrpSpPr>
          <p:nvPr/>
        </p:nvGrpSpPr>
        <p:grpSpPr bwMode="auto">
          <a:xfrm>
            <a:off x="4284663" y="1628775"/>
            <a:ext cx="576262" cy="504825"/>
            <a:chOff x="793" y="1343"/>
            <a:chExt cx="363" cy="318"/>
          </a:xfrm>
        </p:grpSpPr>
        <p:sp>
          <p:nvSpPr>
            <p:cNvPr id="252005" name="Oval 101"/>
            <p:cNvSpPr>
              <a:spLocks noChangeArrowheads="1"/>
            </p:cNvSpPr>
            <p:nvPr/>
          </p:nvSpPr>
          <p:spPr bwMode="auto">
            <a:xfrm>
              <a:off x="793" y="1343"/>
              <a:ext cx="317" cy="318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cs-CZ"/>
            </a:p>
          </p:txBody>
        </p:sp>
        <p:sp>
          <p:nvSpPr>
            <p:cNvPr id="252006" name="Text Box 102"/>
            <p:cNvSpPr txBox="1">
              <a:spLocks noChangeArrowheads="1"/>
            </p:cNvSpPr>
            <p:nvPr/>
          </p:nvSpPr>
          <p:spPr bwMode="auto">
            <a:xfrm>
              <a:off x="838" y="1343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cs-CZ" altLang="cs-CZ" b="1" i="1"/>
                <a:t>+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 Box 10"/>
              <p:cNvSpPr txBox="1">
                <a:spLocks noChangeArrowheads="1"/>
              </p:cNvSpPr>
              <p:nvPr/>
            </p:nvSpPr>
            <p:spPr bwMode="auto">
              <a:xfrm>
                <a:off x="5364163" y="5533366"/>
                <a:ext cx="3763763" cy="1015663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altLang="cs-CZ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𝝊</m:t>
                        </m:r>
                      </m:e>
                      <m:sub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cs-CZ" altLang="cs-CZ" sz="2000" dirty="0"/>
                  <a:t> – driftová rychlost</a:t>
                </a:r>
                <a:endParaRPr lang="cs-CZ" altLang="cs-CZ" sz="2000" baseline="3000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cs-CZ" altLang="cs-CZ" sz="2000" b="1" i="1" dirty="0"/>
                  <a:t>E</a:t>
                </a:r>
                <a:r>
                  <a:rPr lang="cs-CZ" altLang="cs-CZ" sz="2000" dirty="0"/>
                  <a:t> – intenzita elektrického pole</a:t>
                </a:r>
                <a:endParaRPr lang="cs-CZ" altLang="cs-CZ" sz="2000" baseline="3000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cs-CZ" altLang="cs-CZ" sz="2000" b="1" i="1" dirty="0"/>
                  <a:t>b</a:t>
                </a:r>
                <a:r>
                  <a:rPr lang="cs-CZ" altLang="cs-CZ" sz="2000" dirty="0"/>
                  <a:t> – pohyblivost iontů</a:t>
                </a:r>
              </a:p>
            </p:txBody>
          </p:sp>
        </mc:Choice>
        <mc:Fallback xmlns="">
          <p:sp>
            <p:nvSpPr>
              <p:cNvPr id="96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4163" y="5533366"/>
                <a:ext cx="3763763" cy="1015663"/>
              </a:xfrm>
              <a:prstGeom prst="rect">
                <a:avLst/>
              </a:prstGeom>
              <a:blipFill rotWithShape="0">
                <a:blip r:embed="rId9"/>
                <a:stretch>
                  <a:fillRect l="-1783" t="-3012" b="-10843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 Box 43"/>
          <p:cNvSpPr txBox="1">
            <a:spLocks noChangeArrowheads="1"/>
          </p:cNvSpPr>
          <p:nvPr/>
        </p:nvSpPr>
        <p:spPr bwMode="auto">
          <a:xfrm>
            <a:off x="359614" y="5810364"/>
            <a:ext cx="17985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Pohyblivost</a:t>
            </a:r>
          </a:p>
        </p:txBody>
      </p:sp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7FD752DC-6C04-45E2-8527-4094B2C6A3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52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52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52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52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0"/>
                                        <p:tgtEl>
                                          <p:spTgt spid="25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1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1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519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1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1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51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1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1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519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1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1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51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1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1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519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1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1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251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1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1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2519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1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1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9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251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1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1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1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10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251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2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2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1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251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1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519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519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2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252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5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25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" dur="1616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519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/>
          <a:lstStyle/>
          <a:p>
            <a:r>
              <a:rPr lang="cs-CZ" altLang="cs-CZ" sz="3200" dirty="0"/>
              <a:t>Elektrolýza</a:t>
            </a:r>
          </a:p>
        </p:txBody>
      </p:sp>
      <p:sp>
        <p:nvSpPr>
          <p:cNvPr id="262147" name="Text Box 3"/>
          <p:cNvSpPr txBox="1">
            <a:spLocks noChangeArrowheads="1"/>
          </p:cNvSpPr>
          <p:nvPr/>
        </p:nvSpPr>
        <p:spPr bwMode="auto">
          <a:xfrm>
            <a:off x="3707904" y="1364456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Transport náboje a hmoty</a:t>
            </a:r>
          </a:p>
        </p:txBody>
      </p:sp>
      <p:sp>
        <p:nvSpPr>
          <p:cNvPr id="262148" name="Rectangle 4"/>
          <p:cNvSpPr>
            <a:spLocks noChangeArrowheads="1"/>
          </p:cNvSpPr>
          <p:nvPr/>
        </p:nvSpPr>
        <p:spPr bwMode="auto">
          <a:xfrm>
            <a:off x="4572000" y="4365625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/>
              <a:t> </a:t>
            </a:r>
          </a:p>
        </p:txBody>
      </p:sp>
      <p:sp>
        <p:nvSpPr>
          <p:cNvPr id="262150" name="Rectangle 6"/>
          <p:cNvSpPr>
            <a:spLocks noChangeArrowheads="1"/>
          </p:cNvSpPr>
          <p:nvPr/>
        </p:nvSpPr>
        <p:spPr bwMode="auto">
          <a:xfrm>
            <a:off x="755650" y="2201863"/>
            <a:ext cx="2447925" cy="17287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62151" name="Freeform 7"/>
          <p:cNvSpPr>
            <a:spLocks/>
          </p:cNvSpPr>
          <p:nvPr/>
        </p:nvSpPr>
        <p:spPr bwMode="auto">
          <a:xfrm>
            <a:off x="755650" y="1989138"/>
            <a:ext cx="2447925" cy="1944687"/>
          </a:xfrm>
          <a:custGeom>
            <a:avLst/>
            <a:gdLst>
              <a:gd name="T0" fmla="*/ 0 w 1542"/>
              <a:gd name="T1" fmla="*/ 0 h 1225"/>
              <a:gd name="T2" fmla="*/ 0 w 1542"/>
              <a:gd name="T3" fmla="*/ 1225 h 1225"/>
              <a:gd name="T4" fmla="*/ 1542 w 1542"/>
              <a:gd name="T5" fmla="*/ 1225 h 1225"/>
              <a:gd name="T6" fmla="*/ 1542 w 1542"/>
              <a:gd name="T7" fmla="*/ 4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42" h="1225">
                <a:moveTo>
                  <a:pt x="0" y="0"/>
                </a:moveTo>
                <a:lnTo>
                  <a:pt x="0" y="1225"/>
                </a:lnTo>
                <a:lnTo>
                  <a:pt x="1542" y="1225"/>
                </a:lnTo>
                <a:lnTo>
                  <a:pt x="1542" y="45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62152" name="Rectangle 8"/>
          <p:cNvSpPr>
            <a:spLocks noChangeArrowheads="1"/>
          </p:cNvSpPr>
          <p:nvPr/>
        </p:nvSpPr>
        <p:spPr bwMode="auto">
          <a:xfrm>
            <a:off x="755650" y="2420938"/>
            <a:ext cx="71438" cy="136842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62153" name="Rectangle 9"/>
          <p:cNvSpPr>
            <a:spLocks noChangeArrowheads="1"/>
          </p:cNvSpPr>
          <p:nvPr/>
        </p:nvSpPr>
        <p:spPr bwMode="auto">
          <a:xfrm>
            <a:off x="3132138" y="2420938"/>
            <a:ext cx="71437" cy="13684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62154" name="Freeform 10"/>
          <p:cNvSpPr>
            <a:spLocks/>
          </p:cNvSpPr>
          <p:nvPr/>
        </p:nvSpPr>
        <p:spPr bwMode="auto">
          <a:xfrm>
            <a:off x="827088" y="1557338"/>
            <a:ext cx="576262" cy="863600"/>
          </a:xfrm>
          <a:custGeom>
            <a:avLst/>
            <a:gdLst>
              <a:gd name="T0" fmla="*/ 0 w 363"/>
              <a:gd name="T1" fmla="*/ 544 h 544"/>
              <a:gd name="T2" fmla="*/ 0 w 363"/>
              <a:gd name="T3" fmla="*/ 0 h 544"/>
              <a:gd name="T4" fmla="*/ 363 w 363"/>
              <a:gd name="T5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3" h="544">
                <a:moveTo>
                  <a:pt x="0" y="544"/>
                </a:moveTo>
                <a:lnTo>
                  <a:pt x="0" y="0"/>
                </a:lnTo>
                <a:lnTo>
                  <a:pt x="363" y="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62155" name="Freeform 11"/>
          <p:cNvSpPr>
            <a:spLocks/>
          </p:cNvSpPr>
          <p:nvPr/>
        </p:nvSpPr>
        <p:spPr bwMode="auto">
          <a:xfrm flipH="1">
            <a:off x="2339975" y="1557338"/>
            <a:ext cx="792163" cy="863600"/>
          </a:xfrm>
          <a:custGeom>
            <a:avLst/>
            <a:gdLst>
              <a:gd name="T0" fmla="*/ 0 w 363"/>
              <a:gd name="T1" fmla="*/ 544 h 544"/>
              <a:gd name="T2" fmla="*/ 0 w 363"/>
              <a:gd name="T3" fmla="*/ 0 h 544"/>
              <a:gd name="T4" fmla="*/ 363 w 363"/>
              <a:gd name="T5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63" h="544">
                <a:moveTo>
                  <a:pt x="0" y="544"/>
                </a:moveTo>
                <a:lnTo>
                  <a:pt x="0" y="0"/>
                </a:lnTo>
                <a:lnTo>
                  <a:pt x="363" y="0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62156" name="Oval 12"/>
          <p:cNvSpPr>
            <a:spLocks noChangeArrowheads="1"/>
          </p:cNvSpPr>
          <p:nvPr/>
        </p:nvSpPr>
        <p:spPr bwMode="auto">
          <a:xfrm>
            <a:off x="1403350" y="1341438"/>
            <a:ext cx="431800" cy="4318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grpSp>
        <p:nvGrpSpPr>
          <p:cNvPr id="262157" name="Group 13"/>
          <p:cNvGrpSpPr>
            <a:grpSpLocks/>
          </p:cNvGrpSpPr>
          <p:nvPr/>
        </p:nvGrpSpPr>
        <p:grpSpPr bwMode="auto">
          <a:xfrm>
            <a:off x="1835150" y="1268413"/>
            <a:ext cx="504825" cy="576262"/>
            <a:chOff x="1156" y="799"/>
            <a:chExt cx="318" cy="363"/>
          </a:xfrm>
        </p:grpSpPr>
        <p:sp>
          <p:nvSpPr>
            <p:cNvPr id="262158" name="Line 14"/>
            <p:cNvSpPr>
              <a:spLocks noChangeShapeType="1"/>
            </p:cNvSpPr>
            <p:nvPr/>
          </p:nvSpPr>
          <p:spPr bwMode="auto">
            <a:xfrm>
              <a:off x="1383" y="799"/>
              <a:ext cx="0" cy="3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62159" name="Line 15"/>
            <p:cNvSpPr>
              <a:spLocks noChangeShapeType="1"/>
            </p:cNvSpPr>
            <p:nvPr/>
          </p:nvSpPr>
          <p:spPr bwMode="auto">
            <a:xfrm flipH="1">
              <a:off x="1473" y="890"/>
              <a:ext cx="1" cy="181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  <p:sp>
          <p:nvSpPr>
            <p:cNvPr id="262160" name="Line 16"/>
            <p:cNvSpPr>
              <a:spLocks noChangeShapeType="1"/>
            </p:cNvSpPr>
            <p:nvPr/>
          </p:nvSpPr>
          <p:spPr bwMode="auto">
            <a:xfrm flipH="1">
              <a:off x="1156" y="980"/>
              <a:ext cx="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cs-CZ"/>
            </a:p>
          </p:txBody>
        </p:sp>
      </p:grpSp>
      <p:sp>
        <p:nvSpPr>
          <p:cNvPr id="262161" name="Text Box 17"/>
          <p:cNvSpPr txBox="1">
            <a:spLocks noChangeArrowheads="1"/>
          </p:cNvSpPr>
          <p:nvPr/>
        </p:nvSpPr>
        <p:spPr bwMode="auto">
          <a:xfrm>
            <a:off x="1403350" y="1341438"/>
            <a:ext cx="647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A</a:t>
            </a:r>
          </a:p>
        </p:txBody>
      </p:sp>
      <p:sp>
        <p:nvSpPr>
          <p:cNvPr id="262162" name="Oval 18"/>
          <p:cNvSpPr>
            <a:spLocks noChangeArrowheads="1"/>
          </p:cNvSpPr>
          <p:nvPr/>
        </p:nvSpPr>
        <p:spPr bwMode="auto">
          <a:xfrm>
            <a:off x="1403350" y="2492375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62163" name="Oval 19"/>
          <p:cNvSpPr>
            <a:spLocks noChangeArrowheads="1"/>
          </p:cNvSpPr>
          <p:nvPr/>
        </p:nvSpPr>
        <p:spPr bwMode="auto">
          <a:xfrm>
            <a:off x="1476375" y="2924175"/>
            <a:ext cx="287338" cy="2889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62164" name="Oval 20"/>
          <p:cNvSpPr>
            <a:spLocks noChangeArrowheads="1"/>
          </p:cNvSpPr>
          <p:nvPr/>
        </p:nvSpPr>
        <p:spPr bwMode="auto">
          <a:xfrm>
            <a:off x="2268538" y="3284538"/>
            <a:ext cx="287337" cy="2889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62165" name="Oval 21"/>
          <p:cNvSpPr>
            <a:spLocks noChangeArrowheads="1"/>
          </p:cNvSpPr>
          <p:nvPr/>
        </p:nvSpPr>
        <p:spPr bwMode="auto">
          <a:xfrm>
            <a:off x="2555875" y="2349500"/>
            <a:ext cx="287338" cy="2889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62166" name="Oval 22"/>
          <p:cNvSpPr>
            <a:spLocks noChangeArrowheads="1"/>
          </p:cNvSpPr>
          <p:nvPr/>
        </p:nvSpPr>
        <p:spPr bwMode="auto">
          <a:xfrm>
            <a:off x="1042988" y="3429000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62167" name="Oval 23"/>
          <p:cNvSpPr>
            <a:spLocks noChangeArrowheads="1"/>
          </p:cNvSpPr>
          <p:nvPr/>
        </p:nvSpPr>
        <p:spPr bwMode="auto">
          <a:xfrm>
            <a:off x="2052638" y="2852738"/>
            <a:ext cx="215900" cy="2159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cs-CZ"/>
          </a:p>
        </p:txBody>
      </p:sp>
      <p:sp>
        <p:nvSpPr>
          <p:cNvPr id="262168" name="Line 24"/>
          <p:cNvSpPr>
            <a:spLocks noChangeShapeType="1"/>
          </p:cNvSpPr>
          <p:nvPr/>
        </p:nvSpPr>
        <p:spPr bwMode="auto">
          <a:xfrm>
            <a:off x="1619250" y="2598738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62169" name="Line 25"/>
          <p:cNvSpPr>
            <a:spLocks noChangeShapeType="1"/>
          </p:cNvSpPr>
          <p:nvPr/>
        </p:nvSpPr>
        <p:spPr bwMode="auto">
          <a:xfrm>
            <a:off x="2266950" y="2962275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62170" name="Line 26"/>
          <p:cNvSpPr>
            <a:spLocks noChangeShapeType="1"/>
          </p:cNvSpPr>
          <p:nvPr/>
        </p:nvSpPr>
        <p:spPr bwMode="auto">
          <a:xfrm>
            <a:off x="1258888" y="3538538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62171" name="Line 27"/>
          <p:cNvSpPr>
            <a:spLocks noChangeShapeType="1"/>
          </p:cNvSpPr>
          <p:nvPr/>
        </p:nvSpPr>
        <p:spPr bwMode="auto">
          <a:xfrm flipH="1">
            <a:off x="1116013" y="3068638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62172" name="Line 28"/>
          <p:cNvSpPr>
            <a:spLocks noChangeShapeType="1"/>
          </p:cNvSpPr>
          <p:nvPr/>
        </p:nvSpPr>
        <p:spPr bwMode="auto">
          <a:xfrm flipH="1">
            <a:off x="1908175" y="34290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62173" name="Line 29"/>
          <p:cNvSpPr>
            <a:spLocks noChangeShapeType="1"/>
          </p:cNvSpPr>
          <p:nvPr/>
        </p:nvSpPr>
        <p:spPr bwMode="auto">
          <a:xfrm flipH="1">
            <a:off x="2195513" y="2492375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3833965" y="2271370"/>
            <a:ext cx="1594520" cy="45720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Elektrody</a:t>
            </a:r>
          </a:p>
        </p:txBody>
      </p:sp>
      <p:sp>
        <p:nvSpPr>
          <p:cNvPr id="37" name="Text Box 3"/>
          <p:cNvSpPr txBox="1">
            <a:spLocks noChangeArrowheads="1"/>
          </p:cNvSpPr>
          <p:nvPr/>
        </p:nvSpPr>
        <p:spPr bwMode="auto">
          <a:xfrm>
            <a:off x="3798503" y="2949684"/>
            <a:ext cx="302433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katoda (-) = redukce</a:t>
            </a:r>
          </a:p>
        </p:txBody>
      </p:sp>
      <p:sp>
        <p:nvSpPr>
          <p:cNvPr id="38" name="Text Box 3"/>
          <p:cNvSpPr txBox="1">
            <a:spLocks noChangeArrowheads="1"/>
          </p:cNvSpPr>
          <p:nvPr/>
        </p:nvSpPr>
        <p:spPr bwMode="auto">
          <a:xfrm>
            <a:off x="3798503" y="3560763"/>
            <a:ext cx="303713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anoda (+) = oxidace</a:t>
            </a:r>
          </a:p>
        </p:txBody>
      </p:sp>
      <p:sp>
        <p:nvSpPr>
          <p:cNvPr id="39" name="Zástupný symbol pro obsah 2"/>
          <p:cNvSpPr>
            <a:spLocks noGrp="1"/>
          </p:cNvSpPr>
          <p:nvPr>
            <p:ph idx="1"/>
          </p:nvPr>
        </p:nvSpPr>
        <p:spPr>
          <a:xfrm>
            <a:off x="591344" y="4842433"/>
            <a:ext cx="8229600" cy="460648"/>
          </a:xfrm>
        </p:spPr>
        <p:txBody>
          <a:bodyPr/>
          <a:lstStyle/>
          <a:p>
            <a:pPr marL="0" indent="0">
              <a:buNone/>
            </a:pPr>
            <a:r>
              <a:rPr lang="cs-CZ" sz="2400" dirty="0"/>
              <a:t>- rozklad elektrolytů (roztoků, tavenin) elektrickým proudem</a:t>
            </a:r>
          </a:p>
        </p:txBody>
      </p:sp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6E0638D7-8E11-457E-B7F5-EE265EB797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8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Elektrolýza</a:t>
            </a:r>
            <a:endParaRPr lang="cs-CZ" sz="3200" dirty="0"/>
          </a:p>
        </p:txBody>
      </p:sp>
      <p:sp>
        <p:nvSpPr>
          <p:cNvPr id="5" name="Text Box 33"/>
          <p:cNvSpPr txBox="1">
            <a:spLocks noChangeArrowheads="1"/>
          </p:cNvSpPr>
          <p:nvPr/>
        </p:nvSpPr>
        <p:spPr bwMode="auto">
          <a:xfrm>
            <a:off x="5403876" y="2947995"/>
            <a:ext cx="3740124" cy="378565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cs-CZ" altLang="cs-CZ" sz="2000" b="1" i="1" dirty="0"/>
              <a:t>q</a:t>
            </a:r>
            <a:r>
              <a:rPr lang="cs-CZ" altLang="cs-CZ" sz="2000" dirty="0"/>
              <a:t> – náboj částice</a:t>
            </a:r>
          </a:p>
          <a:p>
            <a:r>
              <a:rPr lang="cs-CZ" altLang="cs-CZ" sz="2000" b="1" i="1" dirty="0"/>
              <a:t>z</a:t>
            </a:r>
            <a:r>
              <a:rPr lang="cs-CZ" altLang="cs-CZ" sz="2000" dirty="0"/>
              <a:t> – nábojové číslo</a:t>
            </a:r>
          </a:p>
          <a:p>
            <a:r>
              <a:rPr lang="cs-CZ" altLang="cs-CZ" sz="2000" b="1" i="1" dirty="0"/>
              <a:t>e</a:t>
            </a:r>
            <a:r>
              <a:rPr lang="cs-CZ" altLang="cs-CZ" sz="2000" dirty="0"/>
              <a:t> – elementární náboj</a:t>
            </a:r>
          </a:p>
          <a:p>
            <a:r>
              <a:rPr lang="cs-CZ" altLang="cs-CZ" sz="2000" b="1" i="1" dirty="0"/>
              <a:t>m</a:t>
            </a:r>
            <a:r>
              <a:rPr lang="cs-CZ" altLang="cs-CZ" sz="2000" dirty="0"/>
              <a:t> – hmotnost</a:t>
            </a:r>
          </a:p>
          <a:p>
            <a:r>
              <a:rPr lang="cs-CZ" altLang="cs-CZ" sz="2000" b="1" i="1" dirty="0"/>
              <a:t>M</a:t>
            </a:r>
            <a:r>
              <a:rPr lang="cs-CZ" altLang="cs-CZ" sz="2000" dirty="0"/>
              <a:t> – molární hmotnost</a:t>
            </a:r>
          </a:p>
          <a:p>
            <a:r>
              <a:rPr lang="cs-CZ" altLang="cs-CZ" sz="2000" b="1" i="1" dirty="0"/>
              <a:t>n</a:t>
            </a:r>
            <a:r>
              <a:rPr lang="cs-CZ" altLang="cs-CZ" sz="2000" dirty="0"/>
              <a:t> – počet molů</a:t>
            </a:r>
          </a:p>
          <a:p>
            <a:r>
              <a:rPr lang="cs-CZ" altLang="cs-CZ" sz="2000" b="1" i="1" dirty="0"/>
              <a:t>I</a:t>
            </a:r>
            <a:r>
              <a:rPr lang="cs-CZ" altLang="cs-CZ" sz="2000" dirty="0"/>
              <a:t> – elektrický proud</a:t>
            </a:r>
          </a:p>
          <a:p>
            <a:r>
              <a:rPr lang="cs-CZ" altLang="cs-CZ" sz="2000" b="1" i="1" dirty="0"/>
              <a:t>t</a:t>
            </a:r>
            <a:r>
              <a:rPr lang="cs-CZ" altLang="cs-CZ" sz="2000" dirty="0"/>
              <a:t> – čas</a:t>
            </a:r>
          </a:p>
          <a:p>
            <a:r>
              <a:rPr lang="cs-CZ" altLang="cs-CZ" sz="2000" b="1" i="1" dirty="0"/>
              <a:t>N</a:t>
            </a:r>
            <a:r>
              <a:rPr lang="cs-CZ" altLang="cs-CZ" sz="2000" baseline="-25000" dirty="0"/>
              <a:t>A</a:t>
            </a:r>
            <a:r>
              <a:rPr lang="cs-CZ" altLang="cs-CZ" sz="2000" dirty="0"/>
              <a:t> – </a:t>
            </a:r>
            <a:r>
              <a:rPr lang="cs-CZ" altLang="cs-CZ" sz="2000" dirty="0" err="1"/>
              <a:t>Avogadrova</a:t>
            </a:r>
            <a:r>
              <a:rPr lang="cs-CZ" altLang="cs-CZ" sz="2000" dirty="0"/>
              <a:t> konstanta</a:t>
            </a:r>
          </a:p>
          <a:p>
            <a:r>
              <a:rPr lang="cs-CZ" altLang="cs-CZ" sz="2000" b="1" i="1" dirty="0"/>
              <a:t>F</a:t>
            </a:r>
            <a:r>
              <a:rPr lang="cs-CZ" altLang="cs-CZ" sz="2000" dirty="0"/>
              <a:t> – Faradayova konstanta</a:t>
            </a:r>
          </a:p>
          <a:p>
            <a:r>
              <a:rPr lang="cs-CZ" altLang="cs-CZ" sz="2000" b="1" i="1" dirty="0"/>
              <a:t>Q</a:t>
            </a:r>
            <a:r>
              <a:rPr lang="cs-CZ" altLang="cs-CZ" sz="2000" dirty="0"/>
              <a:t> – náboj </a:t>
            </a:r>
          </a:p>
          <a:p>
            <a:r>
              <a:rPr lang="cs-CZ" altLang="cs-CZ" sz="2000" b="1" i="1" dirty="0"/>
              <a:t>A – </a:t>
            </a:r>
            <a:r>
              <a:rPr lang="cs-CZ" altLang="cs-CZ" sz="2000" dirty="0"/>
              <a:t>elektrochemický ekvivalent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033483"/>
              </p:ext>
            </p:extLst>
          </p:nvPr>
        </p:nvGraphicFramePr>
        <p:xfrm>
          <a:off x="755576" y="1426972"/>
          <a:ext cx="1154112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92" name="Rovnice" r:id="rId5" imgW="419040" imgH="164880" progId="Equation.3">
                  <p:embed/>
                </p:oleObj>
              </mc:Choice>
              <mc:Fallback>
                <p:oleObj name="Rovnice" r:id="rId5" imgW="41904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426972"/>
                        <a:ext cx="1154112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35913"/>
              </p:ext>
            </p:extLst>
          </p:nvPr>
        </p:nvGraphicFramePr>
        <p:xfrm>
          <a:off x="2657475" y="1338263"/>
          <a:ext cx="15240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93" name="Rovnice" r:id="rId7" imgW="545760" imgH="177480" progId="Equation.3">
                  <p:embed/>
                </p:oleObj>
              </mc:Choice>
              <mc:Fallback>
                <p:oleObj name="Rovnice" r:id="rId7" imgW="5457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1338263"/>
                        <a:ext cx="15240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171788"/>
              </p:ext>
            </p:extLst>
          </p:nvPr>
        </p:nvGraphicFramePr>
        <p:xfrm>
          <a:off x="4974382" y="1197561"/>
          <a:ext cx="1112838" cy="881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94" name="Rovnice" r:id="rId9" imgW="495000" imgH="393480" progId="Equation.3">
                  <p:embed/>
                </p:oleObj>
              </mc:Choice>
              <mc:Fallback>
                <p:oleObj name="Rovnice" r:id="rId9" imgW="495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4382" y="1197561"/>
                        <a:ext cx="1112838" cy="881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779232"/>
              </p:ext>
            </p:extLst>
          </p:nvPr>
        </p:nvGraphicFramePr>
        <p:xfrm>
          <a:off x="6880127" y="1332242"/>
          <a:ext cx="1427162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95" name="Rovnice" r:id="rId11" imgW="634680" imgH="215640" progId="Equation.3">
                  <p:embed/>
                </p:oleObj>
              </mc:Choice>
              <mc:Fallback>
                <p:oleObj name="Rovnice" r:id="rId11" imgW="6346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0127" y="1332242"/>
                        <a:ext cx="1427162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471110" y="2865919"/>
            <a:ext cx="2948365" cy="461665"/>
          </a:xfrm>
          <a:prstGeom prst="rect">
            <a:avLst/>
          </a:prstGeom>
          <a:solidFill>
            <a:srgbClr val="FF9966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1.Faradayův zákon</a:t>
            </a:r>
          </a:p>
        </p:txBody>
      </p:sp>
      <p:graphicFrame>
        <p:nvGraphicFramePr>
          <p:cNvPr id="11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435278"/>
              </p:ext>
            </p:extLst>
          </p:nvPr>
        </p:nvGraphicFramePr>
        <p:xfrm>
          <a:off x="704185" y="5085184"/>
          <a:ext cx="3455987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396" name="Rovnice" r:id="rId13" imgW="1371600" imgH="431640" progId="Equation.3">
                  <p:embed/>
                </p:oleObj>
              </mc:Choice>
              <mc:Fallback>
                <p:oleObj name="Rovnice" r:id="rId13" imgW="1371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185" y="5085184"/>
                        <a:ext cx="3455987" cy="1084263"/>
                      </a:xfrm>
                      <a:prstGeom prst="rect">
                        <a:avLst/>
                      </a:prstGeom>
                      <a:solidFill>
                        <a:srgbClr val="00B0F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ovéPole 11"/>
              <p:cNvSpPr txBox="1"/>
              <p:nvPr/>
            </p:nvSpPr>
            <p:spPr>
              <a:xfrm>
                <a:off x="714722" y="1863998"/>
                <a:ext cx="3434915" cy="7351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cs-CZ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cs-CZ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cs-CZ" sz="2800" b="0" i="1" smtClean="0">
                          <a:latin typeface="Cambria Math" panose="02040503050406030204" pitchFamily="18" charset="0"/>
                        </a:rPr>
                        <m:t>𝑧𝐹</m:t>
                      </m:r>
                      <m:r>
                        <a:rPr lang="cs-CZ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sz="2800" b="0" i="1" smtClean="0">
                          <a:latin typeface="Cambria Math" panose="02040503050406030204" pitchFamily="18" charset="0"/>
                        </a:rPr>
                        <m:t>𝑛𝑧𝐹</m:t>
                      </m:r>
                      <m:r>
                        <a:rPr lang="cs-CZ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sz="2800" b="0" i="1" smtClean="0">
                          <a:latin typeface="Cambria Math" panose="02040503050406030204" pitchFamily="18" charset="0"/>
                        </a:rPr>
                        <m:t>𝐼𝑡</m:t>
                      </m:r>
                    </m:oMath>
                  </m:oMathPara>
                </a14:m>
                <a:endParaRPr lang="cs-CZ" sz="2800" dirty="0"/>
              </a:p>
            </p:txBody>
          </p:sp>
        </mc:Choice>
        <mc:Fallback xmlns="">
          <p:sp>
            <p:nvSpPr>
              <p:cNvPr id="12" name="TextovéPol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22" y="1863998"/>
                <a:ext cx="3434915" cy="73513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399604" y="3343649"/>
            <a:ext cx="474846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Hmotnost vyloučené látky na elektrodě je úměrná celkovému náboji, který prošel elektrolytem.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ovéPole 13"/>
              <p:cNvSpPr txBox="1"/>
              <p:nvPr/>
            </p:nvSpPr>
            <p:spPr>
              <a:xfrm>
                <a:off x="714722" y="4560043"/>
                <a:ext cx="13878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cs-C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14" name="TextovéPol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22" y="4560043"/>
                <a:ext cx="1387880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754" r="-5263" b="-3114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Nahraný zvuk">
            <a:hlinkClick r:id="" action="ppaction://media"/>
            <a:extLst>
              <a:ext uri="{FF2B5EF4-FFF2-40B4-BE49-F238E27FC236}">
                <a16:creationId xmlns:a16="http://schemas.microsoft.com/office/drawing/2014/main" id="{EF5A8003-6A64-41C2-AC82-89D3E311C8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 dirty="0"/>
              <a:t>Elektrolýza</a:t>
            </a:r>
            <a:endParaRPr lang="cs-CZ" sz="3200" dirty="0"/>
          </a:p>
        </p:txBody>
      </p:sp>
      <p:sp>
        <p:nvSpPr>
          <p:cNvPr id="5" name="Text Box 30"/>
          <p:cNvSpPr txBox="1">
            <a:spLocks noChangeArrowheads="1"/>
          </p:cNvSpPr>
          <p:nvPr/>
        </p:nvSpPr>
        <p:spPr bwMode="auto">
          <a:xfrm>
            <a:off x="755576" y="1628800"/>
            <a:ext cx="2948365" cy="461665"/>
          </a:xfrm>
          <a:prstGeom prst="rect">
            <a:avLst/>
          </a:prstGeom>
          <a:solidFill>
            <a:srgbClr val="FF9966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2.Faradayův zákon</a:t>
            </a:r>
          </a:p>
        </p:txBody>
      </p:sp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424455" y="2411481"/>
            <a:ext cx="835292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Podíl hmotností dvou látek vyloučených z elektrolytu stejným nábojem je v poměru jejich chemických ekvivalentů (</a:t>
            </a:r>
            <a:r>
              <a:rPr lang="cs-CZ" altLang="cs-CZ" dirty="0" err="1"/>
              <a:t>ekvivalentových</a:t>
            </a:r>
            <a:r>
              <a:rPr lang="cs-CZ" altLang="cs-CZ" dirty="0"/>
              <a:t> hmotností).</a:t>
            </a:r>
          </a:p>
        </p:txBody>
      </p:sp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4067944" y="1575899"/>
            <a:ext cx="30963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 dirty="0"/>
              <a:t>(více různých látek)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ovéPole 7"/>
              <p:cNvSpPr txBox="1"/>
              <p:nvPr/>
            </p:nvSpPr>
            <p:spPr>
              <a:xfrm>
                <a:off x="611560" y="4077072"/>
                <a:ext cx="1503809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𝐼𝑡</m:t>
                          </m:r>
                        </m:num>
                        <m:den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8" name="TextovéPol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077072"/>
                <a:ext cx="1503809" cy="7518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ovéPole 8"/>
              <p:cNvSpPr txBox="1"/>
              <p:nvPr/>
            </p:nvSpPr>
            <p:spPr>
              <a:xfrm>
                <a:off x="2944919" y="4077072"/>
                <a:ext cx="1518043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cs-C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𝐼𝑡</m:t>
                          </m:r>
                        </m:num>
                        <m:den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cs-C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</m:oMath>
                  </m:oMathPara>
                </a14:m>
                <a:endParaRPr lang="cs-CZ" dirty="0"/>
              </a:p>
            </p:txBody>
          </p:sp>
        </mc:Choice>
        <mc:Fallback xmlns="">
          <p:sp>
            <p:nvSpPr>
              <p:cNvPr id="9" name="TextovéPol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919" y="4077072"/>
                <a:ext cx="1518043" cy="7518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Pole 9"/>
              <p:cNvSpPr txBox="1"/>
              <p:nvPr/>
            </p:nvSpPr>
            <p:spPr>
              <a:xfrm>
                <a:off x="899592" y="5157066"/>
                <a:ext cx="3240360" cy="1123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cs-CZ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cs-CZ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𝑒𝑘𝑣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cs-CZ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𝑒𝑘𝑣</m:t>
                              </m:r>
                              <m:r>
                                <a:rPr lang="cs-C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cs-CZ" dirty="0">
                  <a:ea typeface="Cambria Math" panose="02040503050406030204" pitchFamily="18" charset="0"/>
                </a:endParaRPr>
              </a:p>
              <a:p>
                <a:endParaRPr lang="cs-CZ" dirty="0"/>
              </a:p>
            </p:txBody>
          </p:sp>
        </mc:Choice>
        <mc:Fallback xmlns="">
          <p:sp>
            <p:nvSpPr>
              <p:cNvPr id="10" name="TextovéPol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5157066"/>
                <a:ext cx="3240360" cy="112319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33"/>
              <p:cNvSpPr txBox="1">
                <a:spLocks noChangeArrowheads="1"/>
              </p:cNvSpPr>
              <p:nvPr/>
            </p:nvSpPr>
            <p:spPr bwMode="auto">
              <a:xfrm>
                <a:off x="5148064" y="3638543"/>
                <a:ext cx="3886286" cy="2862322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cs-CZ" altLang="cs-CZ" sz="2000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altLang="cs-CZ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cs-CZ" altLang="cs-CZ" sz="2000" dirty="0"/>
                  <a:t> – nábojová čísla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cs-CZ" altLang="cs-CZ" sz="2000" b="1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cs-CZ" altLang="cs-CZ" sz="2000" dirty="0"/>
                  <a:t> – hmotnosti vyloučených látek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altLang="cs-CZ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cs-CZ" altLang="cs-CZ" sz="2000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altLang="cs-CZ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cs-CZ" altLang="cs-CZ" sz="2000" dirty="0"/>
                  <a:t> – molární hmotnosti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altLang="cs-CZ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𝒆𝒌𝒗</m:t>
                        </m:r>
                        <m:r>
                          <a:rPr lang="cs-CZ" altLang="cs-CZ" sz="20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cs-CZ" altLang="cs-CZ" sz="2000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cs-CZ" altLang="cs-CZ" sz="20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cs-CZ" altLang="cs-CZ" sz="2000" b="1" i="1" dirty="0" smtClean="0">
                            <a:latin typeface="Cambria Math" panose="02040503050406030204" pitchFamily="18" charset="0"/>
                          </a:rPr>
                          <m:t>𝒆𝒌𝒗</m:t>
                        </m:r>
                        <m:r>
                          <a:rPr lang="cs-CZ" altLang="cs-CZ" sz="20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cs-CZ" altLang="cs-CZ" sz="2000" dirty="0"/>
                  <a:t> – </a:t>
                </a:r>
                <a:r>
                  <a:rPr lang="cs-CZ" altLang="cs-CZ" sz="2000" dirty="0" err="1"/>
                  <a:t>ekvivalentové</a:t>
                </a:r>
                <a:r>
                  <a:rPr lang="cs-CZ" altLang="cs-CZ" sz="2000" dirty="0"/>
                  <a:t> hmotnosti</a:t>
                </a:r>
                <a:endParaRPr lang="cs-CZ" altLang="cs-CZ" sz="2000" b="1" i="1" dirty="0"/>
              </a:p>
              <a:p>
                <a:r>
                  <a:rPr lang="cs-CZ" altLang="cs-CZ" sz="2000" b="1" i="1" dirty="0"/>
                  <a:t>I</a:t>
                </a:r>
                <a:r>
                  <a:rPr lang="cs-CZ" altLang="cs-CZ" sz="2000" dirty="0"/>
                  <a:t> – elektrický proud</a:t>
                </a:r>
              </a:p>
              <a:p>
                <a:r>
                  <a:rPr lang="cs-CZ" altLang="cs-CZ" sz="2000" b="1" i="1" dirty="0"/>
                  <a:t>t</a:t>
                </a:r>
                <a:r>
                  <a:rPr lang="cs-CZ" altLang="cs-CZ" sz="2000" dirty="0"/>
                  <a:t> – čas</a:t>
                </a:r>
              </a:p>
              <a:p>
                <a:r>
                  <a:rPr lang="cs-CZ" altLang="cs-CZ" sz="2000" b="1" i="1" dirty="0"/>
                  <a:t>F</a:t>
                </a:r>
                <a:r>
                  <a:rPr lang="cs-CZ" altLang="cs-CZ" sz="2000" dirty="0"/>
                  <a:t> – Faradayova konstanta</a:t>
                </a:r>
              </a:p>
            </p:txBody>
          </p:sp>
        </mc:Choice>
        <mc:Fallback xmlns="">
          <p:sp>
            <p:nvSpPr>
              <p:cNvPr id="11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48064" y="3638543"/>
                <a:ext cx="3886286" cy="2862322"/>
              </a:xfrm>
              <a:prstGeom prst="rect">
                <a:avLst/>
              </a:prstGeom>
              <a:blipFill rotWithShape="0">
                <a:blip r:embed="rId7"/>
                <a:stretch>
                  <a:fillRect l="-1567" t="-1066" r="-2351" b="-3198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ADFE6FA2-6319-4C6C-937A-6469FBCABB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5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cs-CZ" sz="3200"/>
              <a:t>Elektrolýza </a:t>
            </a: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468313" y="1628775"/>
            <a:ext cx="77755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cs-CZ" altLang="cs-CZ"/>
              <a:t>Příklad: Jak dlouho je třeba niklovat předmět o ploše 10 dm</a:t>
            </a:r>
            <a:r>
              <a:rPr lang="cs-CZ" altLang="cs-CZ" baseline="30000"/>
              <a:t>2</a:t>
            </a:r>
            <a:r>
              <a:rPr lang="cs-CZ" altLang="cs-CZ"/>
              <a:t> při proudové hustotě 3 A/m</a:t>
            </a:r>
            <a:r>
              <a:rPr lang="cs-CZ" altLang="cs-CZ" baseline="30000"/>
              <a:t>2</a:t>
            </a:r>
            <a:r>
              <a:rPr lang="cs-CZ" altLang="cs-CZ"/>
              <a:t>, aby byl vyloučen povlak o tloušťce 30 mm. Relativní at. hmotnost niklu je 58,71 a hustota 8,8 g/cm</a:t>
            </a:r>
            <a:r>
              <a:rPr lang="cs-CZ" altLang="cs-CZ" baseline="30000"/>
              <a:t>3</a:t>
            </a:r>
            <a:r>
              <a:rPr lang="cs-CZ" altLang="cs-CZ"/>
              <a:t>. Proudový výtěžek je 0,9.</a:t>
            </a:r>
          </a:p>
        </p:txBody>
      </p:sp>
      <p:graphicFrame>
        <p:nvGraphicFramePr>
          <p:cNvPr id="263172" name="Object 4"/>
          <p:cNvGraphicFramePr>
            <a:graphicFrameLocks noChangeAspect="1"/>
          </p:cNvGraphicFramePr>
          <p:nvPr/>
        </p:nvGraphicFramePr>
        <p:xfrm>
          <a:off x="485775" y="3284538"/>
          <a:ext cx="7038975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22" name="Rovnice" r:id="rId5" imgW="3035160" imgH="431640" progId="Equation.3">
                  <p:embed/>
                </p:oleObj>
              </mc:Choice>
              <mc:Fallback>
                <p:oleObj name="Rovnice" r:id="rId5" imgW="3035160" imgH="431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" y="3284538"/>
                        <a:ext cx="7038975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173" name="Object 5"/>
          <p:cNvGraphicFramePr>
            <a:graphicFrameLocks noChangeAspect="1"/>
          </p:cNvGraphicFramePr>
          <p:nvPr/>
        </p:nvGraphicFramePr>
        <p:xfrm>
          <a:off x="323850" y="4508500"/>
          <a:ext cx="8423275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323" name="Rovnice" r:id="rId7" imgW="3632040" imgH="444240" progId="Equation.3">
                  <p:embed/>
                </p:oleObj>
              </mc:Choice>
              <mc:Fallback>
                <p:oleObj name="Rovnice" r:id="rId7" imgW="3632040" imgH="4442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508500"/>
                        <a:ext cx="8423275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Nahraný zvuk">
            <a:hlinkClick r:id="" action="ppaction://media"/>
            <a:extLst>
              <a:ext uri="{FF2B5EF4-FFF2-40B4-BE49-F238E27FC236}">
                <a16:creationId xmlns:a16="http://schemas.microsoft.com/office/drawing/2014/main" id="{1B55F4D0-F5BB-4E8F-84F8-F82554DC3E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27525" y="318452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ýchozí návrh">
  <a:themeElements>
    <a:clrScheme name="Výchozí návr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ýchozí návr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Výchozí návr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463B3570AEDAF4A8E9C470CF57510A7" ma:contentTypeVersion="2" ma:contentTypeDescription="Vytvoří nový dokument" ma:contentTypeScope="" ma:versionID="d087d285f2950292cb5f634cff48f32b">
  <xsd:schema xmlns:xsd="http://www.w3.org/2001/XMLSchema" xmlns:xs="http://www.w3.org/2001/XMLSchema" xmlns:p="http://schemas.microsoft.com/office/2006/metadata/properties" xmlns:ns2="a46ebb5b-3163-42c3-ae11-5fd96016220c" targetNamespace="http://schemas.microsoft.com/office/2006/metadata/properties" ma:root="true" ma:fieldsID="142b886dbf2a1b7a84d360ea6dfbc50d" ns2:_="">
    <xsd:import namespace="a46ebb5b-3163-42c3-ae11-5fd96016220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6ebb5b-3163-42c3-ae11-5fd9601622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163E9C-D75E-4661-AC01-0CC95059527F}"/>
</file>

<file path=customXml/itemProps2.xml><?xml version="1.0" encoding="utf-8"?>
<ds:datastoreItem xmlns:ds="http://schemas.openxmlformats.org/officeDocument/2006/customXml" ds:itemID="{E934A2D1-8B1D-45BD-B161-5664D8F40CFE}"/>
</file>

<file path=customXml/itemProps3.xml><?xml version="1.0" encoding="utf-8"?>
<ds:datastoreItem xmlns:ds="http://schemas.openxmlformats.org/officeDocument/2006/customXml" ds:itemID="{F9EF62A0-D68F-4BC0-8189-808ECFE3140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13552</TotalTime>
  <Words>1424</Words>
  <Application>Microsoft Office PowerPoint</Application>
  <PresentationFormat>Předvádění na obrazovce (4:3)</PresentationFormat>
  <Paragraphs>332</Paragraphs>
  <Slides>27</Slides>
  <Notes>0</Notes>
  <HiddenSlides>0</HiddenSlides>
  <MMClips>27</MMClips>
  <ScaleCrop>false</ScaleCrop>
  <HeadingPairs>
    <vt:vector size="8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2</vt:i4>
      </vt:variant>
      <vt:variant>
        <vt:lpstr>Nadpisy snímků</vt:lpstr>
      </vt:variant>
      <vt:variant>
        <vt:i4>27</vt:i4>
      </vt:variant>
    </vt:vector>
  </HeadingPairs>
  <TitlesOfParts>
    <vt:vector size="35" baseType="lpstr">
      <vt:lpstr>Arial</vt:lpstr>
      <vt:lpstr>Cambria Math</vt:lpstr>
      <vt:lpstr>Cooper Black</vt:lpstr>
      <vt:lpstr>Symbol</vt:lpstr>
      <vt:lpstr>Wingdings</vt:lpstr>
      <vt:lpstr>Výchozí návrh</vt:lpstr>
      <vt:lpstr>Rovnice</vt:lpstr>
      <vt:lpstr>Equation.3</vt:lpstr>
      <vt:lpstr>Prezentace aplikace PowerPoint</vt:lpstr>
      <vt:lpstr>Elektrická vodivost elektrolytů</vt:lpstr>
      <vt:lpstr>Elektrická vodivost elektrolytů</vt:lpstr>
      <vt:lpstr>Elektrická vodivost elektrolytů</vt:lpstr>
      <vt:lpstr>Elektrická vodivost elektrolytů</vt:lpstr>
      <vt:lpstr>Elektrolýza</vt:lpstr>
      <vt:lpstr>Elektrolýza</vt:lpstr>
      <vt:lpstr>Elektrolýza</vt:lpstr>
      <vt:lpstr>Elektrolýza </vt:lpstr>
      <vt:lpstr>Elektrolýza </vt:lpstr>
      <vt:lpstr>Iontové rovnováhy na fázovém rozhraní</vt:lpstr>
      <vt:lpstr>Elektrická dvojvrstva</vt:lpstr>
      <vt:lpstr>Elektrická dvojvrstva</vt:lpstr>
      <vt:lpstr>Elektrická dvojvrstva</vt:lpstr>
      <vt:lpstr>Standardní elektrodové potenciály</vt:lpstr>
      <vt:lpstr>Elektrochemický potenciál</vt:lpstr>
      <vt:lpstr>Elektrochemický potenciál</vt:lpstr>
      <vt:lpstr>Elektrochemický potenciál</vt:lpstr>
      <vt:lpstr>Nernstova rovnice</vt:lpstr>
      <vt:lpstr>Typy elektrod</vt:lpstr>
      <vt:lpstr>Typy elektrod</vt:lpstr>
      <vt:lpstr>Typy elektrod</vt:lpstr>
      <vt:lpstr>Typy elektrod</vt:lpstr>
      <vt:lpstr>Typy elektrod</vt:lpstr>
      <vt:lpstr>Typy elektrod</vt:lpstr>
      <vt:lpstr>Typy elektrod</vt:lpstr>
      <vt:lpstr>Typy elektrod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Pilarčíková</dc:creator>
  <cp:lastModifiedBy>Pilarcikova, Ivana</cp:lastModifiedBy>
  <cp:revision>436</cp:revision>
  <dcterms:created xsi:type="dcterms:W3CDTF">2007-01-21T21:40:34Z</dcterms:created>
  <dcterms:modified xsi:type="dcterms:W3CDTF">2020-11-17T11:41:16Z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0x010100F463B3570AEDAF4A8E9C470CF57510A7</vt:lpwstr>
  </property>
</Properties>
</file>